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908" r:id="rId1"/>
    <p:sldMasterId id="2147483919" r:id="rId2"/>
    <p:sldMasterId id="2147483946" r:id="rId3"/>
  </p:sldMasterIdLst>
  <p:notesMasterIdLst>
    <p:notesMasterId r:id="rId21"/>
  </p:notesMasterIdLst>
  <p:handoutMasterIdLst>
    <p:handoutMasterId r:id="rId22"/>
  </p:handoutMasterIdLst>
  <p:sldIdLst>
    <p:sldId id="3202" r:id="rId4"/>
    <p:sldId id="3204" r:id="rId5"/>
    <p:sldId id="3207" r:id="rId6"/>
    <p:sldId id="3219" r:id="rId7"/>
    <p:sldId id="3221" r:id="rId8"/>
    <p:sldId id="3222" r:id="rId9"/>
    <p:sldId id="3220" r:id="rId10"/>
    <p:sldId id="3229" r:id="rId11"/>
    <p:sldId id="3231" r:id="rId12"/>
    <p:sldId id="3233" r:id="rId13"/>
    <p:sldId id="3214" r:id="rId14"/>
    <p:sldId id="3234" r:id="rId15"/>
    <p:sldId id="3194" r:id="rId16"/>
    <p:sldId id="3227" r:id="rId17"/>
    <p:sldId id="3232" r:id="rId18"/>
    <p:sldId id="3206" r:id="rId19"/>
    <p:sldId id="3216" r:id="rId20"/>
  </p:sldIdLst>
  <p:sldSz cx="9906000" cy="6858000" type="A4"/>
  <p:notesSz cx="6807200" cy="9939338"/>
  <p:custDataLst>
    <p:tags r:id="rId23"/>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3" orient="horz" pos="2455" userDrawn="1">
          <p15:clr>
            <a:srgbClr val="A4A3A4"/>
          </p15:clr>
        </p15:guide>
        <p15:guide id="4" pos="312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F8FF"/>
    <a:srgbClr val="A3DA40"/>
    <a:srgbClr val="0000FF"/>
    <a:srgbClr val="00D4ED"/>
    <a:srgbClr val="023AB9"/>
    <a:srgbClr val="81C4EA"/>
    <a:srgbClr val="07B761"/>
    <a:srgbClr val="46484A"/>
    <a:srgbClr val="005B65"/>
    <a:srgbClr val="0114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8" d="100"/>
          <a:sy n="118" d="100"/>
        </p:scale>
        <p:origin x="1044" y="108"/>
      </p:cViewPr>
      <p:guideLst>
        <p:guide orient="horz" pos="2455"/>
        <p:guide pos="312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50193" cy="498047"/>
          </a:xfrm>
          <a:prstGeom prst="rect">
            <a:avLst/>
          </a:prstGeom>
        </p:spPr>
        <p:txBody>
          <a:bodyPr vert="horz" lIns="88331" tIns="44166" rIns="88331" bIns="4416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487" y="0"/>
            <a:ext cx="2950193" cy="498047"/>
          </a:xfrm>
          <a:prstGeom prst="rect">
            <a:avLst/>
          </a:prstGeom>
        </p:spPr>
        <p:txBody>
          <a:bodyPr vert="horz" lIns="88331" tIns="44166" rIns="88331" bIns="44166" rtlCol="0"/>
          <a:lstStyle>
            <a:lvl1pPr algn="r">
              <a:defRPr sz="1200"/>
            </a:lvl1pPr>
          </a:lstStyle>
          <a:p>
            <a:fld id="{0A667ECC-213E-4B17-AB42-013730AA866F}" type="datetimeFigureOut">
              <a:rPr kumimoji="1" lang="ja-JP" altLang="en-US" smtClean="0"/>
              <a:t>2025/5/27</a:t>
            </a:fld>
            <a:endParaRPr kumimoji="1" lang="ja-JP" altLang="en-US"/>
          </a:p>
        </p:txBody>
      </p:sp>
      <p:sp>
        <p:nvSpPr>
          <p:cNvPr id="5" name="スライド番号プレースホルダー 4"/>
          <p:cNvSpPr>
            <a:spLocks noGrp="1"/>
          </p:cNvSpPr>
          <p:nvPr>
            <p:ph type="sldNum" sz="quarter" idx="3"/>
          </p:nvPr>
        </p:nvSpPr>
        <p:spPr>
          <a:xfrm>
            <a:off x="3855487" y="9441292"/>
            <a:ext cx="2950193" cy="498046"/>
          </a:xfrm>
          <a:prstGeom prst="rect">
            <a:avLst/>
          </a:prstGeom>
        </p:spPr>
        <p:txBody>
          <a:bodyPr vert="horz" lIns="88331" tIns="44166" rIns="88331" bIns="44166" rtlCol="0" anchor="b"/>
          <a:lstStyle>
            <a:lvl1pPr algn="r">
              <a:defRPr sz="1200"/>
            </a:lvl1pPr>
          </a:lstStyle>
          <a:p>
            <a:fld id="{8A367775-7427-4292-B9F3-C95280D5DA84}" type="slidenum">
              <a:rPr kumimoji="1" lang="ja-JP" altLang="en-US" smtClean="0"/>
              <a:t>‹#›</a:t>
            </a:fld>
            <a:endParaRPr kumimoji="1" lang="ja-JP" altLang="en-US"/>
          </a:p>
        </p:txBody>
      </p:sp>
    </p:spTree>
    <p:extLst>
      <p:ext uri="{BB962C8B-B14F-4D97-AF65-F5344CB8AC3E}">
        <p14:creationId xmlns:p14="http://schemas.microsoft.com/office/powerpoint/2010/main" val="1706968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3"/>
            <a:ext cx="2950375" cy="498965"/>
          </a:xfrm>
          <a:prstGeom prst="rect">
            <a:avLst/>
          </a:prstGeom>
        </p:spPr>
        <p:txBody>
          <a:bodyPr vert="horz" lIns="92227" tIns="46114" rIns="92227" bIns="4611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222" y="3"/>
            <a:ext cx="2950374" cy="498965"/>
          </a:xfrm>
          <a:prstGeom prst="rect">
            <a:avLst/>
          </a:prstGeom>
        </p:spPr>
        <p:txBody>
          <a:bodyPr vert="horz" lIns="92227" tIns="46114" rIns="92227" bIns="46114" rtlCol="0"/>
          <a:lstStyle>
            <a:lvl1pPr algn="r">
              <a:defRPr sz="1200"/>
            </a:lvl1pPr>
          </a:lstStyle>
          <a:p>
            <a:fld id="{AAE2C4BB-DD5D-4EF0-8811-528209874544}" type="datetimeFigureOut">
              <a:rPr kumimoji="1" lang="ja-JP" altLang="en-US" smtClean="0"/>
              <a:t>2025/5/27</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2227" tIns="46114" rIns="92227" bIns="46114" rtlCol="0" anchor="ctr"/>
          <a:lstStyle/>
          <a:p>
            <a:endParaRPr lang="ja-JP" altLang="en-US"/>
          </a:p>
        </p:txBody>
      </p:sp>
      <p:sp>
        <p:nvSpPr>
          <p:cNvPr id="5" name="ノート プレースホルダー 4"/>
          <p:cNvSpPr>
            <a:spLocks noGrp="1"/>
          </p:cNvSpPr>
          <p:nvPr>
            <p:ph type="body" sz="quarter" idx="3"/>
          </p:nvPr>
        </p:nvSpPr>
        <p:spPr>
          <a:xfrm>
            <a:off x="680242" y="4783358"/>
            <a:ext cx="5446722" cy="3913364"/>
          </a:xfrm>
          <a:prstGeom prst="rect">
            <a:avLst/>
          </a:prstGeom>
        </p:spPr>
        <p:txBody>
          <a:bodyPr vert="horz" lIns="92227" tIns="46114" rIns="92227" bIns="4611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4" y="9440373"/>
            <a:ext cx="2950375" cy="498965"/>
          </a:xfrm>
          <a:prstGeom prst="rect">
            <a:avLst/>
          </a:prstGeom>
        </p:spPr>
        <p:txBody>
          <a:bodyPr vert="horz" lIns="92227" tIns="46114" rIns="92227" bIns="4611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222" y="9440373"/>
            <a:ext cx="2950374" cy="498965"/>
          </a:xfrm>
          <a:prstGeom prst="rect">
            <a:avLst/>
          </a:prstGeom>
        </p:spPr>
        <p:txBody>
          <a:bodyPr vert="horz" lIns="92227" tIns="46114" rIns="92227" bIns="46114" rtlCol="0" anchor="b"/>
          <a:lstStyle>
            <a:lvl1pPr algn="r">
              <a:defRPr sz="1200"/>
            </a:lvl1pPr>
          </a:lstStyle>
          <a:p>
            <a:fld id="{24DE13BB-FCB6-4491-A87D-1E9BA7500F8E}" type="slidenum">
              <a:rPr kumimoji="1" lang="ja-JP" altLang="en-US" smtClean="0"/>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Arial" panose="020B0604020202020204" pitchFamily="34" charset="0"/>
        <a:ea typeface="+mn-ea"/>
        <a:cs typeface="+mn-cs"/>
      </a:defRPr>
    </a:lvl1pPr>
    <a:lvl2pPr marL="457200" algn="l" defTabSz="914400" rtl="0" eaLnBrk="1" latinLnBrk="0" hangingPunct="1">
      <a:defRPr kumimoji="1" sz="1200" kern="1200">
        <a:solidFill>
          <a:schemeClr val="tx1"/>
        </a:solidFill>
        <a:latin typeface="Arial" panose="020B0604020202020204" pitchFamily="34" charset="0"/>
        <a:ea typeface="+mn-ea"/>
        <a:cs typeface="+mn-cs"/>
      </a:defRPr>
    </a:lvl2pPr>
    <a:lvl3pPr marL="914400" algn="l" defTabSz="914400" rtl="0" eaLnBrk="1" latinLnBrk="0" hangingPunct="1">
      <a:defRPr kumimoji="1" sz="1200" kern="1200">
        <a:solidFill>
          <a:schemeClr val="tx1"/>
        </a:solidFill>
        <a:latin typeface="Arial" panose="020B0604020202020204" pitchFamily="34" charset="0"/>
        <a:ea typeface="+mn-ea"/>
        <a:cs typeface="+mn-cs"/>
      </a:defRPr>
    </a:lvl3pPr>
    <a:lvl4pPr marL="1371600" algn="l" defTabSz="914400" rtl="0" eaLnBrk="1" latinLnBrk="0" hangingPunct="1">
      <a:defRPr kumimoji="1" sz="1200" kern="1200">
        <a:solidFill>
          <a:schemeClr val="tx1"/>
        </a:solidFill>
        <a:latin typeface="Arial" panose="020B0604020202020204" pitchFamily="34" charset="0"/>
        <a:ea typeface="+mn-ea"/>
        <a:cs typeface="+mn-cs"/>
      </a:defRPr>
    </a:lvl4pPr>
    <a:lvl5pPr marL="1828800" algn="l" defTabSz="914400" rtl="0" eaLnBrk="1" latinLnBrk="0" hangingPunct="1">
      <a:defRPr kumimoji="1" sz="1200" kern="1200">
        <a:solidFill>
          <a:schemeClr val="tx1"/>
        </a:solidFill>
        <a:latin typeface="Arial" panose="020B0604020202020204" pitchFamily="34"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BB36FD-205D-479A-8E67-CA248D73DE36}" type="slidenum">
              <a:rPr lang="ja-JP" altLang="en-US">
                <a:solidFill>
                  <a:prstClr val="black"/>
                </a:solidFill>
              </a:rPr>
              <a:pPr/>
              <a:t>1</a:t>
            </a:fld>
            <a:endParaRPr lang="en-US" altLang="ja-JP">
              <a:solidFill>
                <a:prstClr val="black"/>
              </a:solidFill>
            </a:endParaRPr>
          </a:p>
        </p:txBody>
      </p:sp>
      <p:sp>
        <p:nvSpPr>
          <p:cNvPr id="3752962" name="Rectangle 2"/>
          <p:cNvSpPr>
            <a:spLocks noGrp="1" noRot="1" noChangeAspect="1" noChangeArrowheads="1" noTextEdit="1"/>
          </p:cNvSpPr>
          <p:nvPr>
            <p:ph type="sldImg"/>
          </p:nvPr>
        </p:nvSpPr>
        <p:spPr>
          <a:xfrm>
            <a:off x="1062038" y="731838"/>
            <a:ext cx="5200650" cy="3600450"/>
          </a:xfrm>
          <a:ln/>
        </p:spPr>
      </p:sp>
      <p:sp>
        <p:nvSpPr>
          <p:cNvPr id="3752963" name="Rectangle 3"/>
          <p:cNvSpPr>
            <a:spLocks noGrp="1" noChangeArrowheads="1"/>
          </p:cNvSpPr>
          <p:nvPr>
            <p:ph type="body" idx="1"/>
          </p:nvPr>
        </p:nvSpPr>
        <p:spPr/>
        <p:txBody>
          <a:bodyPr/>
          <a:lstStyle/>
          <a:p>
            <a:pPr>
              <a:buFontTx/>
              <a:buChar char="•"/>
            </a:pPr>
            <a:endParaRPr lang="en-GB"/>
          </a:p>
        </p:txBody>
      </p:sp>
    </p:spTree>
    <p:extLst>
      <p:ext uri="{BB962C8B-B14F-4D97-AF65-F5344CB8AC3E}">
        <p14:creationId xmlns:p14="http://schemas.microsoft.com/office/powerpoint/2010/main" val="897070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BB36FD-205D-479A-8E67-CA248D73DE36}" type="slidenum">
              <a:rPr lang="ja-JP" altLang="en-US">
                <a:solidFill>
                  <a:prstClr val="black"/>
                </a:solidFill>
              </a:rPr>
              <a:pPr/>
              <a:t>2</a:t>
            </a:fld>
            <a:endParaRPr lang="en-US" altLang="ja-JP">
              <a:solidFill>
                <a:prstClr val="black"/>
              </a:solidFill>
            </a:endParaRPr>
          </a:p>
        </p:txBody>
      </p:sp>
      <p:sp>
        <p:nvSpPr>
          <p:cNvPr id="3752962" name="Rectangle 2"/>
          <p:cNvSpPr>
            <a:spLocks noGrp="1" noRot="1" noChangeAspect="1" noChangeArrowheads="1" noTextEdit="1"/>
          </p:cNvSpPr>
          <p:nvPr>
            <p:ph type="sldImg"/>
          </p:nvPr>
        </p:nvSpPr>
        <p:spPr>
          <a:xfrm>
            <a:off x="1062038" y="731838"/>
            <a:ext cx="5200650" cy="3600450"/>
          </a:xfrm>
          <a:ln/>
        </p:spPr>
      </p:sp>
      <p:sp>
        <p:nvSpPr>
          <p:cNvPr id="3752963" name="Rectangle 3"/>
          <p:cNvSpPr>
            <a:spLocks noGrp="1" noChangeArrowheads="1"/>
          </p:cNvSpPr>
          <p:nvPr>
            <p:ph type="body" idx="1"/>
          </p:nvPr>
        </p:nvSpPr>
        <p:spPr/>
        <p:txBody>
          <a:bodyPr/>
          <a:lstStyle/>
          <a:p>
            <a:pPr>
              <a:buFontTx/>
              <a:buChar char="•"/>
            </a:pPr>
            <a:endParaRPr lang="en-GB"/>
          </a:p>
        </p:txBody>
      </p:sp>
    </p:spTree>
    <p:extLst>
      <p:ext uri="{BB962C8B-B14F-4D97-AF65-F5344CB8AC3E}">
        <p14:creationId xmlns:p14="http://schemas.microsoft.com/office/powerpoint/2010/main" val="1207755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emf"/></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3.xml"/><Relationship Id="rId1" Type="http://schemas.openxmlformats.org/officeDocument/2006/relationships/tags" Target="../tags/tag7.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29491956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660" imgH="659" progId="TCLayout.ActiveDocument.1">
                  <p:embed/>
                </p:oleObj>
              </mc:Choice>
              <mc:Fallback>
                <p:oleObj name="think-cell スライド" r:id="rId3" imgW="660" imgH="659" progId="TCLayout.ActiveDocument.1">
                  <p:embed/>
                  <p:pic>
                    <p:nvPicPr>
                      <p:cNvPr id="4" name="オブジェクト 3"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2093522"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a:solidFill>
                  <a:srgbClr val="000000"/>
                </a:solidFill>
                <a:latin typeface="Arial" charset="0"/>
                <a:ea typeface="+mn-ea"/>
                <a:cs typeface="Arial" charset="0"/>
              </a:rPr>
              <a:t>有限責任監査法人</a:t>
            </a:r>
            <a:r>
              <a:rPr lang="ja-JP" altLang="ja-JP" sz="1400" kern="1200">
                <a:solidFill>
                  <a:srgbClr val="000000"/>
                </a:solidFill>
                <a:latin typeface="Arial" charset="0"/>
                <a:ea typeface="+mn-ea"/>
                <a:cs typeface="Arial" charset="0"/>
              </a:rPr>
              <a:t>トーマツ</a:t>
            </a:r>
            <a:endParaRPr lang="en-US" altLang="ja-JP" sz="1400" kern="1200">
              <a:solidFill>
                <a:srgbClr val="000000"/>
              </a:solidFill>
              <a:latin typeface="Arial" charset="0"/>
              <a:ea typeface="+mn-ea"/>
              <a:cs typeface="Arial" charset="0"/>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105815523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基本版） 目次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1772007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6" name="タイトル 1">
            <a:extLst>
              <a:ext uri="{FF2B5EF4-FFF2-40B4-BE49-F238E27FC236}">
                <a16:creationId xmlns:a16="http://schemas.microsoft.com/office/drawing/2014/main" id="{276088EF-9292-4156-B82A-AEC6FAF17735}"/>
              </a:ext>
            </a:extLst>
          </p:cNvPr>
          <p:cNvSpPr>
            <a:spLocks noGrp="1"/>
          </p:cNvSpPr>
          <p:nvPr>
            <p:ph type="title" hasCustomPrompt="1"/>
          </p:nvPr>
        </p:nvSpPr>
        <p:spPr bwMode="gray">
          <a:xfrm>
            <a:off x="417000" y="180000"/>
            <a:ext cx="9072000" cy="615600"/>
          </a:xfrm>
        </p:spPr>
        <p:txBody>
          <a:bodyPr vert="horz"/>
          <a:lstStyle>
            <a:lvl1pPr>
              <a:defRPr>
                <a:latin typeface="+mj-lt"/>
                <a:ea typeface="+mj-ea"/>
                <a:cs typeface="+mj-cs"/>
                <a:sym typeface="+mj-lt"/>
              </a:defRPr>
            </a:lvl1pPr>
          </a:lstStyle>
          <a:p>
            <a:r>
              <a:rPr lang="ja-JP" altLang="en-US" noProof="0"/>
              <a:t>メインタイトル</a:t>
            </a:r>
            <a:endParaRPr kumimoji="1" lang="ja-JP" altLang="en-US"/>
          </a:p>
        </p:txBody>
      </p:sp>
      <p:sp>
        <p:nvSpPr>
          <p:cNvPr id="3" name="フッター プレースホルダ 6">
            <a:extLst>
              <a:ext uri="{FF2B5EF4-FFF2-40B4-BE49-F238E27FC236}">
                <a16:creationId xmlns:a16="http://schemas.microsoft.com/office/drawing/2014/main" id="{7F0F3C04-6EBC-EBE2-7CFA-8C60C40E2D81}"/>
              </a:ext>
            </a:extLst>
          </p:cNvPr>
          <p:cNvSpPr>
            <a:spLocks noGrp="1"/>
          </p:cNvSpPr>
          <p:nvPr>
            <p:ph type="ftr" sz="quarter" idx="12"/>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859153915"/>
      </p:ext>
    </p:extLst>
  </p:cSld>
  <p:clrMapOvr>
    <a:masterClrMapping/>
  </p:clrMapOvr>
  <p:hf hdr="0"/>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補足版） タイトルのみ_Proposal">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
        <p:nvSpPr>
          <p:cNvPr id="4" name="スライド番号プレースホルダ 3"/>
          <p:cNvSpPr>
            <a:spLocks noGrp="1"/>
          </p:cNvSpPr>
          <p:nvPr>
            <p:ph type="sldNum" sz="quarter" idx="11"/>
          </p:nvPr>
        </p:nvSpPr>
        <p:spPr bwMode="gray"/>
        <p:txBody>
          <a:bodyPr/>
          <a:lstStyle>
            <a:lvl1pPr>
              <a:defRPr>
                <a:solidFill>
                  <a:schemeClr val="tx1"/>
                </a:solidFill>
              </a:defRPr>
            </a:lvl1pPr>
          </a:lstStyle>
          <a:p>
            <a:fld id="{56E56C22-CD92-4A50-AAD1-E2171E0619BD}" type="slidenum">
              <a:rPr lang="ja-JP" altLang="en-US" smtClean="0"/>
              <a:pPr/>
              <a:t>‹#›</a:t>
            </a:fld>
            <a:endParaRPr lang="ja-JP" altLang="en-US"/>
          </a:p>
        </p:txBody>
      </p:sp>
      <p:sp>
        <p:nvSpPr>
          <p:cNvPr id="5" name="テキスト プレースホルダ 5"/>
          <p:cNvSpPr>
            <a:spLocks noGrp="1"/>
          </p:cNvSpPr>
          <p:nvPr>
            <p:ph type="body" sz="quarter" idx="14" hasCustomPrompt="1"/>
          </p:nvPr>
        </p:nvSpPr>
        <p:spPr bwMode="gray">
          <a:xfrm>
            <a:off x="417000" y="1009580"/>
            <a:ext cx="9072000" cy="456792"/>
          </a:xfrm>
          <a:prstGeom prst="rect">
            <a:avLst/>
          </a:prstGeom>
        </p:spPr>
        <p:txBody>
          <a:bodyPr lIns="72000" tIns="0" rIns="0" bIns="0">
            <a:noAutofit/>
          </a:bodyPr>
          <a:lstStyle>
            <a:lvl1pPr marL="0" indent="0">
              <a:spcBef>
                <a:spcPts val="0"/>
              </a:spcBef>
              <a:defRPr sz="1400" baseline="0">
                <a:solidFill>
                  <a:schemeClr val="tx1"/>
                </a:solidFill>
                <a:latin typeface="Arial" pitchFamily="34" charset="0"/>
                <a:ea typeface="+mn-ea"/>
                <a:cs typeface="Arial" pitchFamily="34" charset="0"/>
              </a:defRPr>
            </a:lvl1pPr>
          </a:lstStyle>
          <a:p>
            <a:pPr lvl="0"/>
            <a:r>
              <a:rPr kumimoji="1" lang="ja-JP" altLang="en-US"/>
              <a:t>補足文を入力（キーメッセージを補足する内容＜</a:t>
            </a:r>
            <a:r>
              <a:rPr kumimoji="1" lang="en-US" altLang="ja-JP"/>
              <a:t>2</a:t>
            </a:r>
            <a:r>
              <a:rPr kumimoji="1" lang="ja-JP" altLang="en-US"/>
              <a:t>行以内＞）</a:t>
            </a:r>
          </a:p>
        </p:txBody>
      </p:sp>
      <p:sp>
        <p:nvSpPr>
          <p:cNvPr id="8" name="テキスト プレースホルダー 7"/>
          <p:cNvSpPr>
            <a:spLocks noGrp="1"/>
          </p:cNvSpPr>
          <p:nvPr>
            <p:ph type="body" sz="quarter" idx="15" hasCustomPrompt="1"/>
          </p:nvPr>
        </p:nvSpPr>
        <p:spPr bwMode="gray">
          <a:xfrm>
            <a:off x="417000" y="1484313"/>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7003120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補足版） コンテンツ左サイド_レベル_Proposal">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0"/>
          </p:nvPr>
        </p:nvSpPr>
        <p:spPr bwMode="gray"/>
        <p:txBody>
          <a:bodyPr/>
          <a:lstStyle>
            <a:lvl1pPr>
              <a:defRPr>
                <a:solidFill>
                  <a:schemeClr val="tx1"/>
                </a:solidFill>
              </a:defRPr>
            </a:lvl1pPr>
          </a:lstStyle>
          <a:p>
            <a:fld id="{E01102E1-88D9-4790-8615-AC810340BF51}" type="slidenum">
              <a:rPr lang="ja-JP" altLang="en-US" smtClean="0"/>
              <a:pPr/>
              <a:t>‹#›</a:t>
            </a:fld>
            <a:endParaRPr lang="ja-JP" altLang="en-US"/>
          </a:p>
        </p:txBody>
      </p:sp>
      <p:sp>
        <p:nvSpPr>
          <p:cNvPr id="8" name="フッター プレースホルダ 7"/>
          <p:cNvSpPr>
            <a:spLocks noGrp="1"/>
          </p:cNvSpPr>
          <p:nvPr>
            <p:ph type="ftr" sz="quarter" idx="11"/>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
        <p:nvSpPr>
          <p:cNvPr id="10" name="テキスト プレースホルダ 5"/>
          <p:cNvSpPr>
            <a:spLocks noGrp="1"/>
          </p:cNvSpPr>
          <p:nvPr>
            <p:ph type="body" sz="quarter" idx="14" hasCustomPrompt="1"/>
          </p:nvPr>
        </p:nvSpPr>
        <p:spPr bwMode="gray">
          <a:xfrm>
            <a:off x="417600" y="1009580"/>
            <a:ext cx="9072000" cy="457200"/>
          </a:xfrm>
          <a:prstGeom prst="rect">
            <a:avLst/>
          </a:prstGeom>
        </p:spPr>
        <p:txBody>
          <a:bodyPr vert="horz" lIns="72000" tIns="0" rIns="0" bIns="0" rtlCol="0">
            <a:noAutofit/>
          </a:bodyPr>
          <a:lstStyle>
            <a:lvl1pPr>
              <a:defRPr lang="ja-JP" altLang="en-US" sz="1400" baseline="0" dirty="0">
                <a:latin typeface="Arial" pitchFamily="34" charset="0"/>
                <a:cs typeface="Arial" pitchFamily="34" charset="0"/>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defRPr baseline="0">
                <a:latin typeface="Arial" pitchFamily="34" charset="0"/>
                <a:ea typeface="+mn-ea"/>
                <a:cs typeface="Arial" pitchFamily="34" charset="0"/>
              </a:defRPr>
            </a:lvl1pPr>
            <a:lvl2pPr>
              <a:lnSpc>
                <a:spcPct val="106000"/>
              </a:lnSpc>
              <a:spcBef>
                <a:spcPts val="1056"/>
              </a:spcBef>
              <a:defRPr baseline="0">
                <a:latin typeface="Arial" pitchFamily="34" charset="0"/>
                <a:ea typeface="+mn-ea"/>
                <a:cs typeface="Arial" pitchFamily="34" charset="0"/>
              </a:defRPr>
            </a:lvl2pPr>
            <a:lvl3pPr>
              <a:lnSpc>
                <a:spcPct val="106000"/>
              </a:lnSpc>
              <a:spcBef>
                <a:spcPts val="480"/>
              </a:spcBef>
              <a:defRPr baseline="0">
                <a:latin typeface="Arial" pitchFamily="34" charset="0"/>
                <a:ea typeface="+mn-ea"/>
                <a:cs typeface="Arial" pitchFamily="34" charset="0"/>
              </a:defRPr>
            </a:lvl3pPr>
            <a:lvl4pPr>
              <a:lnSpc>
                <a:spcPct val="106000"/>
              </a:lnSpc>
              <a:defRPr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84313"/>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227458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補足版） コンテンツ両サイド_レベル_Proposal">
    <p:spTree>
      <p:nvGrpSpPr>
        <p:cNvPr id="1" name=""/>
        <p:cNvGrpSpPr/>
        <p:nvPr/>
      </p:nvGrpSpPr>
      <p:grpSpPr>
        <a:xfrm>
          <a:off x="0" y="0"/>
          <a:ext cx="0" cy="0"/>
          <a:chOff x="0" y="0"/>
          <a:chExt cx="0" cy="0"/>
        </a:xfrm>
      </p:grpSpPr>
      <p:sp>
        <p:nvSpPr>
          <p:cNvPr id="10" name="スライド番号プレースホルダ 9"/>
          <p:cNvSpPr>
            <a:spLocks noGrp="1"/>
          </p:cNvSpPr>
          <p:nvPr>
            <p:ph type="sldNum" sz="quarter" idx="13"/>
          </p:nvPr>
        </p:nvSpPr>
        <p:spPr bwMode="gray"/>
        <p:txBody>
          <a:bodyPr/>
          <a:lstStyle>
            <a:lvl1pPr>
              <a:defRPr>
                <a:solidFill>
                  <a:schemeClr val="tx1"/>
                </a:solidFill>
              </a:defRPr>
            </a:lvl1pPr>
          </a:lstStyle>
          <a:p>
            <a:fld id="{2917B94E-3120-478C-8085-A9F2B368A1AE}" type="slidenum">
              <a:rPr lang="ja-JP" altLang="en-US" smtClean="0"/>
              <a:pPr/>
              <a:t>‹#›</a:t>
            </a:fld>
            <a:endParaRPr lang="ja-JP" altLang="en-US"/>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a:solidFill>
                  <a:schemeClr val="tx1"/>
                </a:solidFill>
              </a:defRPr>
            </a:lvl1pPr>
          </a:lstStyle>
          <a:p>
            <a:r>
              <a:rPr lang="en-GB" altLang="en-GB"/>
              <a:t>Proposal Template</a:t>
            </a:r>
          </a:p>
        </p:txBody>
      </p:sp>
      <p:sp>
        <p:nvSpPr>
          <p:cNvPr id="12" name="テキスト プレースホルダ 5"/>
          <p:cNvSpPr>
            <a:spLocks noGrp="1"/>
          </p:cNvSpPr>
          <p:nvPr>
            <p:ph type="body" sz="quarter" idx="15" hasCustomPrompt="1"/>
          </p:nvPr>
        </p:nvSpPr>
        <p:spPr bwMode="gray">
          <a:xfrm>
            <a:off x="417000" y="1009580"/>
            <a:ext cx="9072000" cy="457200"/>
          </a:xfrm>
          <a:prstGeom prst="rect">
            <a:avLst/>
          </a:prstGeom>
        </p:spPr>
        <p:txBody>
          <a:bodyPr vert="horz" lIns="72000" tIns="0" rIns="0" bIns="0" rtlCol="0">
            <a:noAutofit/>
          </a:bodyPr>
          <a:lstStyle>
            <a:lvl1pPr>
              <a:defRPr lang="ja-JP" altLang="en-US" sz="1400" baseline="0" dirty="0">
                <a:latin typeface="Arial" pitchFamily="34" charset="0"/>
                <a:cs typeface="Arial" pitchFamily="34" charset="0"/>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defRPr baseline="0">
                <a:latin typeface="Arial" pitchFamily="34" charset="0"/>
                <a:ea typeface="+mn-ea"/>
                <a:cs typeface="Arial" pitchFamily="34" charset="0"/>
              </a:defRPr>
            </a:lvl1pPr>
            <a:lvl2pPr>
              <a:lnSpc>
                <a:spcPct val="106000"/>
              </a:lnSpc>
              <a:spcBef>
                <a:spcPts val="1056"/>
              </a:spcBef>
              <a:defRPr baseline="0">
                <a:latin typeface="Arial" pitchFamily="34" charset="0"/>
                <a:ea typeface="+mn-ea"/>
                <a:cs typeface="Arial" pitchFamily="34" charset="0"/>
              </a:defRPr>
            </a:lvl2pPr>
            <a:lvl3pPr>
              <a:lnSpc>
                <a:spcPct val="106000"/>
              </a:lnSpc>
              <a:spcBef>
                <a:spcPts val="480"/>
              </a:spcBef>
              <a:defRPr baseline="0">
                <a:latin typeface="Arial" pitchFamily="34" charset="0"/>
                <a:ea typeface="+mn-ea"/>
                <a:cs typeface="Arial" pitchFamily="34" charset="0"/>
              </a:defRPr>
            </a:lvl3pPr>
            <a:lvl4pPr>
              <a:lnSpc>
                <a:spcPct val="106000"/>
              </a:lnSpc>
              <a:defRPr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defRPr baseline="0">
                <a:latin typeface="+mn-lt"/>
                <a:ea typeface="+mn-ea"/>
              </a:defRPr>
            </a:lvl1pPr>
            <a:lvl2pPr>
              <a:lnSpc>
                <a:spcPct val="106000"/>
              </a:lnSpc>
              <a:spcBef>
                <a:spcPts val="1056"/>
              </a:spcBef>
              <a:defRPr baseline="0">
                <a:latin typeface="+mn-lt"/>
                <a:ea typeface="+mn-ea"/>
              </a:defRPr>
            </a:lvl2pPr>
            <a:lvl3pPr>
              <a:lnSpc>
                <a:spcPct val="106000"/>
              </a:lnSpc>
              <a:spcBef>
                <a:spcPts val="480"/>
              </a:spcBef>
              <a:defRPr baseline="0">
                <a:latin typeface="+mn-lt"/>
                <a:ea typeface="+mn-ea"/>
              </a:defRPr>
            </a:lvl3pPr>
            <a:lvl4pPr>
              <a:lnSpc>
                <a:spcPct val="106000"/>
              </a:lnSpc>
              <a:defRPr baseline="0">
                <a:latin typeface="+mn-lt"/>
                <a:ea typeface="+mn-ea"/>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8" hasCustomPrompt="1"/>
          </p:nvPr>
        </p:nvSpPr>
        <p:spPr bwMode="gray">
          <a:xfrm>
            <a:off x="417000" y="1484312"/>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8" name="テキスト プレースホルダー 2"/>
          <p:cNvSpPr>
            <a:spLocks noGrp="1"/>
          </p:cNvSpPr>
          <p:nvPr>
            <p:ph type="body" sz="quarter" idx="19" hasCustomPrompt="1"/>
          </p:nvPr>
        </p:nvSpPr>
        <p:spPr bwMode="gray">
          <a:xfrm>
            <a:off x="5132388" y="1484312"/>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4707346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補足版） コンテンツ全面_レベル_Proposal">
    <p:spTree>
      <p:nvGrpSpPr>
        <p:cNvPr id="1" name=""/>
        <p:cNvGrpSpPr/>
        <p:nvPr/>
      </p:nvGrpSpPr>
      <p:grpSpPr>
        <a:xfrm>
          <a:off x="0" y="0"/>
          <a:ext cx="0" cy="0"/>
          <a:chOff x="0" y="0"/>
          <a:chExt cx="0" cy="0"/>
        </a:xfrm>
      </p:grpSpPr>
      <p:sp>
        <p:nvSpPr>
          <p:cNvPr id="9" name="スライド番号プレースホルダ 8"/>
          <p:cNvSpPr>
            <a:spLocks noGrp="1"/>
          </p:cNvSpPr>
          <p:nvPr>
            <p:ph type="sldNum" sz="quarter" idx="10"/>
          </p:nvPr>
        </p:nvSpPr>
        <p:spPr bwMode="gray"/>
        <p:txBody>
          <a:bodyPr/>
          <a:lstStyle>
            <a:lvl1pPr>
              <a:defRPr>
                <a:solidFill>
                  <a:schemeClr val="tx1"/>
                </a:solidFill>
              </a:defRPr>
            </a:lvl1pPr>
          </a:lstStyle>
          <a:p>
            <a:fld id="{4D9FACC8-259C-46ED-9283-8CCF027B3826}" type="slidenum">
              <a:rPr lang="ja-JP" altLang="en-US" smtClean="0"/>
              <a:pPr/>
              <a:t>‹#›</a:t>
            </a:fld>
            <a:endParaRPr lang="ja-JP" altLang="en-US"/>
          </a:p>
        </p:txBody>
      </p:sp>
      <p:sp>
        <p:nvSpPr>
          <p:cNvPr id="10" name="フッター プレースホルダ 9"/>
          <p:cNvSpPr>
            <a:spLocks noGrp="1"/>
          </p:cNvSpPr>
          <p:nvPr>
            <p:ph type="ftr" sz="quarter" idx="11"/>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
        <p:nvSpPr>
          <p:cNvPr id="8" name="テキスト プレースホルダ 5"/>
          <p:cNvSpPr>
            <a:spLocks noGrp="1"/>
          </p:cNvSpPr>
          <p:nvPr>
            <p:ph type="body" sz="quarter" idx="14" hasCustomPrompt="1"/>
          </p:nvPr>
        </p:nvSpPr>
        <p:spPr bwMode="gray">
          <a:xfrm>
            <a:off x="417000" y="1009580"/>
            <a:ext cx="9072000" cy="457200"/>
          </a:xfrm>
          <a:prstGeom prst="rect">
            <a:avLst/>
          </a:prstGeom>
        </p:spPr>
        <p:txBody>
          <a:bodyPr vert="horz" lIns="72000" tIns="0" rIns="0" bIns="0" rtlCol="0">
            <a:noAutofit/>
          </a:bodyPr>
          <a:lstStyle>
            <a:lvl1pPr>
              <a:defRPr lang="ja-JP" altLang="en-US" sz="1400" baseline="0" dirty="0">
                <a:latin typeface="Arial" pitchFamily="34" charset="0"/>
                <a:cs typeface="Arial" pitchFamily="34" charset="0"/>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599" y="1944000"/>
            <a:ext cx="9072000" cy="4356000"/>
          </a:xfrm>
          <a:prstGeom prst="rect">
            <a:avLst/>
          </a:prstGeom>
        </p:spPr>
        <p:txBody>
          <a:bodyPr/>
          <a:lstStyle>
            <a:lvl1pPr>
              <a:defRPr baseline="0">
                <a:latin typeface="+mn-lt"/>
                <a:ea typeface="+mn-ea"/>
              </a:defRPr>
            </a:lvl1pPr>
            <a:lvl2pPr>
              <a:lnSpc>
                <a:spcPct val="106000"/>
              </a:lnSpc>
              <a:spcBef>
                <a:spcPts val="1056"/>
              </a:spcBef>
              <a:defRPr baseline="0">
                <a:latin typeface="+mn-lt"/>
                <a:ea typeface="+mn-ea"/>
              </a:defRPr>
            </a:lvl2pPr>
            <a:lvl3pPr>
              <a:lnSpc>
                <a:spcPct val="106000"/>
              </a:lnSpc>
              <a:spcBef>
                <a:spcPts val="480"/>
              </a:spcBef>
              <a:defRPr baseline="0">
                <a:latin typeface="+mn-lt"/>
                <a:ea typeface="+mn-ea"/>
              </a:defRPr>
            </a:lvl3pPr>
            <a:lvl4pPr>
              <a:lnSpc>
                <a:spcPct val="106000"/>
              </a:lnSpc>
              <a:spcBef>
                <a:spcPts val="240"/>
              </a:spcBef>
              <a:defRPr baseline="0">
                <a:latin typeface="+mn-lt"/>
                <a:ea typeface="+mn-ea"/>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84313"/>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5291554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660" imgH="659" progId="TCLayout.ActiveDocument.1">
                  <p:embed/>
                </p:oleObj>
              </mc:Choice>
              <mc:Fallback>
                <p:oleObj name="think-cell スライド" r:id="rId3" imgW="660" imgH="659" progId="TCLayout.ActiveDocument.1">
                  <p:embed/>
                  <p:pic>
                    <p:nvPicPr>
                      <p:cNvPr id="4" name="オブジェクト 3"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2093522"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a:solidFill>
                  <a:srgbClr val="000000"/>
                </a:solidFill>
                <a:latin typeface="Arial" charset="0"/>
                <a:ea typeface="+mn-ea"/>
                <a:cs typeface="Arial" charset="0"/>
              </a:rPr>
              <a:t>有限責任監査法人</a:t>
            </a:r>
            <a:r>
              <a:rPr lang="ja-JP" altLang="ja-JP" sz="1400" kern="1200">
                <a:solidFill>
                  <a:srgbClr val="000000"/>
                </a:solidFill>
                <a:latin typeface="Arial" charset="0"/>
                <a:ea typeface="+mn-ea"/>
                <a:cs typeface="Arial" charset="0"/>
              </a:rPr>
              <a:t>トーマツ</a:t>
            </a:r>
            <a:endParaRPr lang="en-US" altLang="ja-JP" sz="1400" kern="1200">
              <a:solidFill>
                <a:srgbClr val="000000"/>
              </a:solidFill>
              <a:latin typeface="Arial" charset="0"/>
              <a:ea typeface="+mn-ea"/>
              <a:cs typeface="Arial" charset="0"/>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220040801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3013736568"/>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基本版） 目次_Proposal">
    <p:spTree>
      <p:nvGrpSpPr>
        <p:cNvPr id="1" name=""/>
        <p:cNvGrpSpPr/>
        <p:nvPr/>
      </p:nvGrpSpPr>
      <p:grpSpPr>
        <a:xfrm>
          <a:off x="0" y="0"/>
          <a:ext cx="0" cy="0"/>
          <a:chOff x="0" y="0"/>
          <a:chExt cx="0" cy="0"/>
        </a:xfrm>
      </p:grpSpPr>
      <p:sp>
        <p:nvSpPr>
          <p:cNvPr id="13" name="Content Placeholder 3"/>
          <p:cNvSpPr>
            <a:spLocks noGrp="1"/>
          </p:cNvSpPr>
          <p:nvPr>
            <p:ph sz="quarter" idx="10"/>
          </p:nvPr>
        </p:nvSpPr>
        <p:spPr bwMode="gray">
          <a:xfrm>
            <a:off x="417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hasCustomPrompt="1"/>
          </p:nvPr>
        </p:nvSpPr>
        <p:spPr bwMode="gray"/>
        <p:txBody>
          <a:bodyPr/>
          <a:lstStyle>
            <a:lvl1pPr>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357808385"/>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vl1pPr>
          </a:lstStyle>
          <a:p>
            <a:r>
              <a:rPr lang="en-GB" altLang="en-GB"/>
              <a:t>Proposal Template</a:t>
            </a:r>
          </a:p>
        </p:txBody>
      </p:sp>
      <p:sp>
        <p:nvSpPr>
          <p:cNvPr id="4" name="スライド番号プレースホルダー 3"/>
          <p:cNvSpPr>
            <a:spLocks noGrp="1"/>
          </p:cNvSpPr>
          <p:nvPr>
            <p:ph type="sldNum" sz="quarter" idx="11"/>
          </p:nvPr>
        </p:nvSpPr>
        <p:spPr bwMode="gray"/>
        <p:txBody>
          <a:bodyPr/>
          <a:lstStyle>
            <a:lvl1pPr>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902000" y="2367864"/>
            <a:ext cx="6102000" cy="2487600"/>
          </a:xfrm>
          <a:prstGeom prst="rect">
            <a:avLst/>
          </a:prstGeom>
        </p:spPr>
        <p:txBody>
          <a:bodyPr/>
          <a:lstStyle>
            <a:lvl1pPr>
              <a:defRPr/>
            </a:lvl1pPr>
          </a:lstStyle>
          <a:p>
            <a:pPr lvl="0"/>
            <a:r>
              <a:rPr kumimoji="1" lang="ja-JP" altLang="en-US"/>
              <a:t>マスター テキストの書式設定</a:t>
            </a:r>
          </a:p>
        </p:txBody>
      </p:sp>
    </p:spTree>
    <p:extLst>
      <p:ext uri="{BB962C8B-B14F-4D97-AF65-F5344CB8AC3E}">
        <p14:creationId xmlns:p14="http://schemas.microsoft.com/office/powerpoint/2010/main" val="39875327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基本版） 中表紙_Proposal">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968400" y="2124000"/>
            <a:ext cx="5176793" cy="667409"/>
          </a:xfrm>
          <a:prstGeom prst="rect">
            <a:avLst/>
          </a:prstGeom>
          <a:noFill/>
        </p:spPr>
        <p:txBody>
          <a:bodyPr wrap="none" lIns="72000" rIns="73152" anchor="ctr" anchorCtr="0">
            <a:noAutofit/>
          </a:bodyPr>
          <a:lstStyle>
            <a:lvl1pPr marL="0" indent="0" algn="l">
              <a:lnSpc>
                <a:spcPct val="100000"/>
              </a:lnSpc>
              <a:spcBef>
                <a:spcPts val="0"/>
              </a:spcBef>
              <a:buNone/>
              <a:defRPr sz="2800" b="1" baseline="0">
                <a:solidFill>
                  <a:schemeClr val="tx1"/>
                </a:solidFill>
                <a:latin typeface="Arial" pitchFamily="34" charset="0"/>
                <a:cs typeface="Arial" pitchFamily="34" charset="0"/>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1354181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25437398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基本版） タイトルのみ_Proposal">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defRPr>
            </a:lvl1pPr>
          </a:lstStyle>
          <a:p>
            <a:r>
              <a:rPr lang="en-GB" altLang="en-GB"/>
              <a:t>Proposal Template</a:t>
            </a:r>
          </a:p>
        </p:txBody>
      </p:sp>
      <p:sp>
        <p:nvSpPr>
          <p:cNvPr id="4" name="スライド番号プレースホルダ 3"/>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a:xfrm>
            <a:off x="417000" y="244952"/>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361489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a:solidFill>
                  <a:schemeClr val="tx1"/>
                </a:solidFill>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2"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785512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a:solidFill>
                  <a:schemeClr val="tx1"/>
                </a:solidFill>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888402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基本版） コンテンツ全面_レベル_Proposal">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buFont typeface="Arial" pitchFamily="34" charset="0"/>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a:solidFill>
                  <a:schemeClr val="tx1"/>
                </a:solidFill>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8"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4982648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白紙">
    <p:spTree>
      <p:nvGrpSpPr>
        <p:cNvPr id="1" name=""/>
        <p:cNvGrpSpPr/>
        <p:nvPr/>
      </p:nvGrpSpPr>
      <p:grpSpPr>
        <a:xfrm>
          <a:off x="0" y="0"/>
          <a:ext cx="0" cy="0"/>
          <a:chOff x="0" y="0"/>
          <a:chExt cx="0" cy="0"/>
        </a:xfrm>
      </p:grpSpPr>
      <p:sp>
        <p:nvSpPr>
          <p:cNvPr id="2" name="Rectangle 6"/>
          <p:cNvSpPr>
            <a:spLocks noChangeArrowheads="1"/>
          </p:cNvSpPr>
          <p:nvPr userDrawn="1"/>
        </p:nvSpPr>
        <p:spPr bwMode="auto">
          <a:xfrm>
            <a:off x="2" y="746705"/>
            <a:ext cx="8495244" cy="77832"/>
          </a:xfrm>
          <a:prstGeom prst="rect">
            <a:avLst/>
          </a:prstGeom>
          <a:solidFill>
            <a:schemeClr val="accent5"/>
          </a:solidFill>
          <a:ln w="9525">
            <a:noFill/>
            <a:miter lim="800000"/>
            <a:headEnd/>
            <a:tailEnd/>
          </a:ln>
        </p:spPr>
        <p:txBody>
          <a:bodyPr wrap="none" lIns="75825" tIns="37912" rIns="75825" bIns="37912" anchor="ctr"/>
          <a:lstStyle/>
          <a:p>
            <a:pPr>
              <a:defRPr/>
            </a:pPr>
            <a:endParaRPr lang="ja-JP" altLang="en-US" sz="1676">
              <a:solidFill>
                <a:schemeClr val="accent1"/>
              </a:solidFill>
              <a:ea typeface="ＭＳ Ｐゴシック" pitchFamily="50" charset="-128"/>
            </a:endParaRPr>
          </a:p>
        </p:txBody>
      </p:sp>
      <p:sp>
        <p:nvSpPr>
          <p:cNvPr id="4" name="スライド番号プレースホルダ 9"/>
          <p:cNvSpPr>
            <a:spLocks noGrp="1"/>
          </p:cNvSpPr>
          <p:nvPr>
            <p:ph type="sldNum" sz="quarter" idx="4"/>
          </p:nvPr>
        </p:nvSpPr>
        <p:spPr>
          <a:xfrm>
            <a:off x="410400" y="6588000"/>
            <a:ext cx="180000" cy="169200"/>
          </a:xfrm>
          <a:prstGeom prst="rect">
            <a:avLst/>
          </a:prstGeom>
        </p:spPr>
        <p:txBody>
          <a:bodyPr vert="horz" wrap="none" lIns="0" tIns="0" rIns="0" bIns="0" rtlCol="0" anchor="b" anchorCtr="0"/>
          <a:lstStyle>
            <a:lvl1pPr algn="r">
              <a:defRPr sz="1100">
                <a:solidFill>
                  <a:schemeClr val="tx2"/>
                </a:solidFill>
                <a:latin typeface="Arial" pitchFamily="34" charset="0"/>
                <a:cs typeface="Arial" pitchFamily="34" charset="0"/>
              </a:defRPr>
            </a:lvl1pPr>
          </a:lstStyle>
          <a:p>
            <a:pPr fontAlgn="auto">
              <a:spcBef>
                <a:spcPts val="0"/>
              </a:spcBef>
              <a:spcAft>
                <a:spcPts val="0"/>
              </a:spcAft>
            </a:pPr>
            <a:fld id="{AA5FCFE5-FE56-4EF1-80A8-07776887C2A1}" type="slidenum">
              <a:rPr kumimoji="1" lang="ja-JP" altLang="en-US" smtClean="0">
                <a:solidFill>
                  <a:srgbClr val="313131"/>
                </a:solidFill>
              </a:rPr>
              <a:pPr fontAlgn="auto">
                <a:spcBef>
                  <a:spcPts val="0"/>
                </a:spcBef>
                <a:spcAft>
                  <a:spcPts val="0"/>
                </a:spcAft>
              </a:pPr>
              <a:t>‹#›</a:t>
            </a:fld>
            <a:endParaRPr kumimoji="1" lang="ja-JP" altLang="en-US">
              <a:solidFill>
                <a:srgbClr val="313131"/>
              </a:solidFill>
            </a:endParaRPr>
          </a:p>
        </p:txBody>
      </p:sp>
    </p:spTree>
    <p:extLst>
      <p:ext uri="{BB962C8B-B14F-4D97-AF65-F5344CB8AC3E}">
        <p14:creationId xmlns:p14="http://schemas.microsoft.com/office/powerpoint/2010/main" val="2660110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基本版） 目次_Proposal">
    <p:spTree>
      <p:nvGrpSpPr>
        <p:cNvPr id="1" name=""/>
        <p:cNvGrpSpPr/>
        <p:nvPr/>
      </p:nvGrpSpPr>
      <p:grpSpPr>
        <a:xfrm>
          <a:off x="0" y="0"/>
          <a:ext cx="0" cy="0"/>
          <a:chOff x="0" y="0"/>
          <a:chExt cx="0" cy="0"/>
        </a:xfrm>
      </p:grpSpPr>
      <p:sp>
        <p:nvSpPr>
          <p:cNvPr id="13" name="Content Placeholder 3"/>
          <p:cNvSpPr>
            <a:spLocks noGrp="1"/>
          </p:cNvSpPr>
          <p:nvPr>
            <p:ph sz="quarter" idx="10"/>
          </p:nvPr>
        </p:nvSpPr>
        <p:spPr bwMode="gray">
          <a:xfrm>
            <a:off x="417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hasCustomPrompt="1"/>
          </p:nvPr>
        </p:nvSpPr>
        <p:spPr bwMode="gray"/>
        <p:txBody>
          <a:bodyPr/>
          <a:lstStyle>
            <a:lvl1pPr>
              <a:defRPr/>
            </a:lvl1pPr>
          </a:lstStyle>
          <a:p>
            <a:r>
              <a:rPr lang="ja-JP" altLang="en-US"/>
              <a:t>キーメッセージを入力（本スライドで一番伝えたいこと＜名詞止め・体言止め不可＞）</a:t>
            </a:r>
            <a:endParaRPr kumimoji="1" lang="ja-JP" altLang="en-US"/>
          </a:p>
        </p:txBody>
      </p:sp>
      <p:sp>
        <p:nvSpPr>
          <p:cNvPr id="2" name="フッター プレースホルダ 6">
            <a:extLst>
              <a:ext uri="{FF2B5EF4-FFF2-40B4-BE49-F238E27FC236}">
                <a16:creationId xmlns:a16="http://schemas.microsoft.com/office/drawing/2014/main" id="{63C44A6F-020C-99B4-5DD3-EC49D6372819}"/>
              </a:ext>
            </a:extLst>
          </p:cNvPr>
          <p:cNvSpPr>
            <a:spLocks noGrp="1"/>
          </p:cNvSpPr>
          <p:nvPr>
            <p:ph type="ftr" sz="quarter" idx="12"/>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2982903191"/>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vl1pPr>
          </a:lstStyle>
          <a:p>
            <a:r>
              <a:rPr lang="en-GB" altLang="en-GB"/>
              <a:t>Proposal Template</a:t>
            </a:r>
          </a:p>
        </p:txBody>
      </p:sp>
      <p:sp>
        <p:nvSpPr>
          <p:cNvPr id="4" name="スライド番号プレースホルダー 3"/>
          <p:cNvSpPr>
            <a:spLocks noGrp="1"/>
          </p:cNvSpPr>
          <p:nvPr>
            <p:ph type="sldNum" sz="quarter" idx="11"/>
          </p:nvPr>
        </p:nvSpPr>
        <p:spPr bwMode="gray"/>
        <p:txBody>
          <a:bodyPr/>
          <a:lstStyle>
            <a:lvl1pPr>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902000" y="2367864"/>
            <a:ext cx="6102000" cy="2487600"/>
          </a:xfrm>
          <a:prstGeom prst="rect">
            <a:avLst/>
          </a:prstGeom>
        </p:spPr>
        <p:txBody>
          <a:bodyPr/>
          <a:lstStyle>
            <a:lvl1pPr>
              <a:defRPr/>
            </a:lvl1pPr>
          </a:lstStyle>
          <a:p>
            <a:pPr lvl="0"/>
            <a:r>
              <a:rPr kumimoji="1" lang="ja-JP" altLang="en-US"/>
              <a:t>マスター テキストの書式設定</a:t>
            </a:r>
          </a:p>
        </p:txBody>
      </p:sp>
    </p:spTree>
    <p:extLst>
      <p:ext uri="{BB962C8B-B14F-4D97-AF65-F5344CB8AC3E}">
        <p14:creationId xmlns:p14="http://schemas.microsoft.com/office/powerpoint/2010/main" val="2894029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基本版） 中表紙_Proposal">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968400" y="2124000"/>
            <a:ext cx="5176793" cy="667409"/>
          </a:xfrm>
          <a:prstGeom prst="rect">
            <a:avLst/>
          </a:prstGeom>
          <a:noFill/>
        </p:spPr>
        <p:txBody>
          <a:bodyPr wrap="none" lIns="72000" rIns="73152" anchor="ctr" anchorCtr="0">
            <a:noAutofit/>
          </a:bodyPr>
          <a:lstStyle>
            <a:lvl1pPr marL="0" indent="0" algn="l">
              <a:lnSpc>
                <a:spcPct val="100000"/>
              </a:lnSpc>
              <a:spcBef>
                <a:spcPts val="0"/>
              </a:spcBef>
              <a:buNone/>
              <a:defRPr sz="2800" b="1" baseline="0">
                <a:solidFill>
                  <a:schemeClr val="tx1"/>
                </a:solidFill>
                <a:latin typeface="Arial" pitchFamily="34" charset="0"/>
                <a:cs typeface="Arial" pitchFamily="34" charset="0"/>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1633268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基本版） タイトルのみ_Proposal">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defRPr>
            </a:lvl1pPr>
          </a:lstStyle>
          <a:p>
            <a:r>
              <a:rPr lang="en-GB" altLang="en-GB"/>
              <a:t>Proposal Template</a:t>
            </a:r>
          </a:p>
        </p:txBody>
      </p:sp>
      <p:sp>
        <p:nvSpPr>
          <p:cNvPr id="4" name="スライド番号プレースホルダ 3"/>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a:xfrm>
            <a:off x="417000" y="244952"/>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689363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a:solidFill>
                  <a:schemeClr val="tx1"/>
                </a:solidFill>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2"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25068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a:solidFill>
                  <a:schemeClr val="tx1"/>
                </a:solidFill>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784938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基本版） コンテンツ全面_レベル_Proposal">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buFont typeface="Arial" pitchFamily="34" charset="0"/>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a:solidFill>
                  <a:schemeClr val="tx1"/>
                </a:solidFill>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8"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83826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slideLayout" Target="../slideLayouts/slideLayout13.xml"/><Relationship Id="rId7"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tags" Target="../tags/tag5.xml"/><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oleObject" Target="../embeddings/oleObject1.bin"/><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ags" Target="../tags/tag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3.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2"/>
            </p:custDataLst>
            <p:extLst>
              <p:ext uri="{D42A27DB-BD31-4B8C-83A1-F6EECF244321}">
                <p14:modId xmlns:p14="http://schemas.microsoft.com/office/powerpoint/2010/main" val="164726462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13" imgW="660" imgH="659" progId="TCLayout.ActiveDocument.1">
                  <p:embed/>
                </p:oleObj>
              </mc:Choice>
              <mc:Fallback>
                <p:oleObj name="think-cell スライド" r:id="rId13" imgW="660" imgH="659" progId="TCLayout.ActiveDocument.1">
                  <p:embed/>
                  <p:pic>
                    <p:nvPicPr>
                      <p:cNvPr id="4" name="オブジェクト 3" hidden="1"/>
                      <p:cNvPicPr/>
                      <p:nvPr/>
                    </p:nvPicPr>
                    <p:blipFill>
                      <a:blip r:embed="rId14"/>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36800"/>
            <a:ext cx="9072000" cy="651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Arial" pitchFamily="34" charset="0"/>
                <a:cs typeface="Arial" pitchFamily="34" charset="0"/>
              </a:defRPr>
            </a:lvl1pPr>
          </a:lstStyle>
          <a:p>
            <a:pPr fontAlgn="auto">
              <a:spcBef>
                <a:spcPts val="0"/>
              </a:spcBef>
              <a:spcAft>
                <a:spcPts val="0"/>
              </a:spcAft>
            </a:pPr>
            <a:r>
              <a:rPr kumimoji="1" lang="en-GB" altLang="en-GB"/>
              <a:t>Proposal Template</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cs typeface="Arial" pitchFamily="34" charset="0"/>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7000" y="1476000"/>
            <a:ext cx="4356000" cy="4824000"/>
          </a:xfrm>
          <a:prstGeom prst="rect">
            <a:avLst/>
          </a:prstGeom>
        </p:spPr>
        <p:txBody>
          <a:bodyPr vert="horz" lIns="72000" tIns="0" rIns="0" bIns="0" rtlCol="0">
            <a:noAutofit/>
          </a:bodyPr>
          <a:lstStyle/>
          <a:p>
            <a:pPr lvl="0"/>
            <a:r>
              <a:rPr kumimoji="1" lang="ja-JP" altLang="en-US"/>
              <a:t>マスター テキストの書式設定</a:t>
            </a:r>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35" r:id="rId1"/>
    <p:sldLayoutId id="2147483944" r:id="rId2"/>
    <p:sldLayoutId id="2147483911" r:id="rId3"/>
    <p:sldLayoutId id="2147483912" r:id="rId4"/>
    <p:sldLayoutId id="2147483934" r:id="rId5"/>
    <p:sldLayoutId id="2147483936" r:id="rId6"/>
    <p:sldLayoutId id="2147483937" r:id="rId7"/>
    <p:sldLayoutId id="2147483938" r:id="rId8"/>
    <p:sldLayoutId id="2147483939" r:id="rId9"/>
    <p:sldLayoutId id="2147483957" r:id="rId10"/>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defRPr>
      </a:lvl1pPr>
    </p:titleStyle>
    <p:bodyStyle>
      <a:lvl1pPr marL="0" marR="0" indent="0" algn="l" defTabSz="990564" rtl="0" eaLnBrk="1" fontAlgn="auto" latinLnBrk="0" hangingPunct="1">
        <a:lnSpc>
          <a:spcPct val="106000"/>
        </a:lnSpc>
        <a:spcBef>
          <a:spcPts val="1056"/>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defRPr>
      </a:lvl1pPr>
      <a:lvl2pPr marL="172800" marR="0" indent="-172800" algn="l" defTabSz="990564" rtl="0" eaLnBrk="1" fontAlgn="auto" latinLnBrk="0" hangingPunct="1">
        <a:lnSpc>
          <a:spcPct val="106000"/>
        </a:lnSpc>
        <a:spcBef>
          <a:spcPts val="1056"/>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defRPr>
      </a:lvl2pPr>
      <a:lvl3pPr marL="345600" marR="0" indent="-172800" algn="l" defTabSz="990564" rtl="0" eaLnBrk="1" fontAlgn="auto" latinLnBrk="0" hangingPunct="1">
        <a:lnSpc>
          <a:spcPct val="106000"/>
        </a:lnSpc>
        <a:spcBef>
          <a:spcPts val="48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defRPr>
      </a:lvl3pPr>
      <a:lvl4pPr marL="518400" marR="0" indent="-172800" algn="l" defTabSz="990564" rtl="0" eaLnBrk="1" fontAlgn="auto" latinLnBrk="0" hangingPunct="1">
        <a:lnSpc>
          <a:spcPct val="106000"/>
        </a:lnSpc>
        <a:spcBef>
          <a:spcPts val="24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defRPr>
      </a:lvl4pPr>
      <a:lvl5pPr marL="577179" indent="-191093" algn="l" defTabSz="865024" rtl="0" eaLnBrk="1" latinLnBrk="0" hangingPunct="1">
        <a:spcBef>
          <a:spcPts val="0"/>
        </a:spcBef>
        <a:spcAft>
          <a:spcPts val="1083"/>
        </a:spcAft>
        <a:buClrTx/>
        <a:buSzPct val="100000"/>
        <a:buFont typeface="Verdana" panose="020B0604030504040204" pitchFamily="34" charset="0"/>
        <a:buChar char="−"/>
        <a:tabLst/>
        <a:defRPr kumimoji="1" lang="en-US" sz="1192" kern="1200" baseline="0" dirty="0" smtClean="0">
          <a:solidFill>
            <a:schemeClr val="tx1"/>
          </a:solidFill>
          <a:latin typeface="+mn-lt"/>
          <a:ea typeface="+mn-ea"/>
          <a:cs typeface="+mn-cs"/>
        </a:defRPr>
      </a:lvl5pPr>
      <a:lvl6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6"/>
            </p:custDataLst>
            <p:extLst>
              <p:ext uri="{D42A27DB-BD31-4B8C-83A1-F6EECF244321}">
                <p14:modId xmlns:p14="http://schemas.microsoft.com/office/powerpoint/2010/main" val="257118565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7" imgW="317" imgH="318" progId="TCLayout.ActiveDocument.1">
                  <p:embed/>
                </p:oleObj>
              </mc:Choice>
              <mc:Fallback>
                <p:oleObj name="think-cell スライド" r:id="rId7" imgW="317" imgH="318" progId="TCLayout.ActiveDocument.1">
                  <p:embed/>
                  <p:pic>
                    <p:nvPicPr>
                      <p:cNvPr id="6" name="オブジェクト 5" hidden="1"/>
                      <p:cNvPicPr/>
                      <p:nvPr/>
                    </p:nvPicPr>
                    <p:blipFill>
                      <a:blip r:embed="rId8"/>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36800"/>
            <a:ext cx="9072000" cy="651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Arial" pitchFamily="34" charset="0"/>
                <a:cs typeface="Arial" pitchFamily="34" charset="0"/>
              </a:defRPr>
            </a:lvl1pPr>
          </a:lstStyle>
          <a:p>
            <a:pPr fontAlgn="auto">
              <a:spcBef>
                <a:spcPts val="0"/>
              </a:spcBef>
              <a:spcAft>
                <a:spcPts val="0"/>
              </a:spcAft>
            </a:pPr>
            <a:r>
              <a:rPr kumimoji="1" lang="en-GB" altLang="en-GB"/>
              <a:t>Proposal Template</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Arial" pitchFamily="34" charset="0"/>
                <a:cs typeface="Arial" pitchFamily="34" charset="0"/>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15" name="Text Box 37"/>
          <p:cNvSpPr txBox="1">
            <a:spLocks noChangeArrowheads="1"/>
          </p:cNvSpPr>
          <p:nvPr/>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en-US" altLang="ja-JP" sz="900" kern="1200">
                <a:solidFill>
                  <a:schemeClr val="tx1"/>
                </a:solidFill>
                <a:latin typeface="Arial" charset="0"/>
                <a:ea typeface="ＭＳ Ｐゴシック" pitchFamily="50" charset="-128"/>
                <a:cs typeface="Arial" charset="0"/>
              </a:rPr>
              <a:t>© 2019. For information, contact Deloitte </a:t>
            </a:r>
            <a:r>
              <a:rPr lang="ja-JP" altLang="en-US" sz="900" kern="1200">
                <a:solidFill>
                  <a:schemeClr val="tx1"/>
                </a:solidFill>
                <a:latin typeface="Arial" charset="0"/>
                <a:ea typeface="ＭＳ Ｐゴシック" pitchFamily="50" charset="-128"/>
                <a:cs typeface="Arial" charset="0"/>
              </a:rPr>
              <a:t>Ｔｏｕｃｈｅ</a:t>
            </a:r>
            <a:r>
              <a:rPr lang="en-US" altLang="ja-JP" sz="900" kern="1200">
                <a:solidFill>
                  <a:schemeClr val="tx1"/>
                </a:solidFill>
                <a:latin typeface="Arial" charset="0"/>
                <a:ea typeface="ＭＳ Ｐゴシック" pitchFamily="50" charset="-128"/>
                <a:cs typeface="Arial" charset="0"/>
              </a:rPr>
              <a:t> Tohmatsu LLC.</a:t>
            </a:r>
          </a:p>
        </p:txBody>
      </p:sp>
      <p:sp>
        <p:nvSpPr>
          <p:cNvPr id="3" name="テキスト プレースホルダー 2"/>
          <p:cNvSpPr>
            <a:spLocks noGrp="1"/>
          </p:cNvSpPr>
          <p:nvPr>
            <p:ph type="body" idx="1"/>
          </p:nvPr>
        </p:nvSpPr>
        <p:spPr bwMode="gray">
          <a:xfrm>
            <a:off x="417000" y="1476000"/>
            <a:ext cx="4356000" cy="4824000"/>
          </a:xfrm>
          <a:prstGeom prst="rect">
            <a:avLst/>
          </a:prstGeom>
        </p:spPr>
        <p:txBody>
          <a:bodyPr vert="horz" lIns="72000" tIns="0" rIns="0" bIns="0" rtlCol="0">
            <a:normAutofit/>
          </a:bodyPr>
          <a:lstStyle/>
          <a:p>
            <a:pPr lvl="0"/>
            <a:r>
              <a:rPr kumimoji="1" lang="ja-JP" altLang="en-US"/>
              <a:t>マスター テキストの書式設定</a:t>
            </a:r>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
        <p:nvSpPr>
          <p:cNvPr id="10" name="Text Box 77"/>
          <p:cNvSpPr txBox="1">
            <a:spLocks noChangeArrowheads="1"/>
          </p:cNvSpPr>
          <p:nvPr userDrawn="1"/>
        </p:nvSpPr>
        <p:spPr bwMode="gray">
          <a:xfrm>
            <a:off x="8112707" y="160"/>
            <a:ext cx="1793293" cy="258908"/>
          </a:xfrm>
          <a:prstGeom prst="rect">
            <a:avLst/>
          </a:prstGeom>
          <a:noFill/>
          <a:ln w="12700" algn="ctr">
            <a:noFill/>
            <a:miter lim="800000"/>
            <a:headEnd/>
            <a:tailEnd/>
          </a:ln>
          <a:effectLst/>
        </p:spPr>
        <p:txBody>
          <a:bodyPr wrap="none" lIns="72000" tIns="36000" rIns="72000" bIns="36000" anchor="ctr">
            <a:spAutoFit/>
          </a:bodyPr>
          <a:lstStyle/>
          <a:p>
            <a:pPr fontAlgn="auto">
              <a:lnSpc>
                <a:spcPct val="110000"/>
              </a:lnSpc>
              <a:spcBef>
                <a:spcPts val="0"/>
              </a:spcBef>
              <a:spcAft>
                <a:spcPts val="0"/>
              </a:spcAft>
            </a:pPr>
            <a:r>
              <a:rPr kumimoji="1" lang="en-US" altLang="ja-JP" sz="1100" b="1">
                <a:solidFill>
                  <a:schemeClr val="accent6"/>
                </a:solidFill>
                <a:latin typeface="Arial"/>
                <a:cs typeface="+mn-cs"/>
              </a:rPr>
              <a:t>FOR DISCUSSION ONLY</a:t>
            </a:r>
          </a:p>
        </p:txBody>
      </p:sp>
    </p:spTree>
    <p:extLst>
      <p:ext uri="{BB962C8B-B14F-4D97-AF65-F5344CB8AC3E}">
        <p14:creationId xmlns:p14="http://schemas.microsoft.com/office/powerpoint/2010/main" val="253086590"/>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defRPr>
      </a:lvl1pPr>
    </p:titleStyle>
    <p:bodyStyle>
      <a:lvl1pPr marL="0" indent="0" algn="l" defTabSz="990564" rtl="0" eaLnBrk="1" latinLnBrk="0" hangingPunct="1">
        <a:lnSpc>
          <a:spcPct val="106000"/>
        </a:lnSpc>
        <a:spcBef>
          <a:spcPts val="1056"/>
        </a:spcBef>
        <a:spcAft>
          <a:spcPts val="0"/>
        </a:spcAft>
        <a:buSzPct val="100000"/>
        <a:buFont typeface="Arial" panose="020B0604020202020204" pitchFamily="34" charset="0"/>
        <a:buNone/>
        <a:defRPr kumimoji="1" sz="1200" b="0" kern="1200">
          <a:solidFill>
            <a:schemeClr val="tx1"/>
          </a:solidFill>
          <a:latin typeface="+mn-lt"/>
          <a:ea typeface="+mn-ea"/>
          <a:cs typeface="+mn-cs"/>
        </a:defRPr>
      </a:lvl1pPr>
      <a:lvl2pPr marL="172800" indent="-172800" algn="l" defTabSz="990564" rtl="0" eaLnBrk="1" latinLnBrk="0" hangingPunct="1">
        <a:lnSpc>
          <a:spcPct val="106000"/>
        </a:lnSpc>
        <a:spcBef>
          <a:spcPts val="1056"/>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defRPr>
      </a:lvl2pPr>
      <a:lvl3pPr marL="345600" indent="-172800" algn="l" defTabSz="990564" rtl="0" eaLnBrk="1" latinLnBrk="0" hangingPunct="1">
        <a:lnSpc>
          <a:spcPct val="106000"/>
        </a:lnSpc>
        <a:spcBef>
          <a:spcPts val="48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defRPr>
      </a:lvl3pPr>
      <a:lvl4pPr marL="518400" indent="-172800" algn="l" defTabSz="990564" rtl="0" eaLnBrk="1" latinLnBrk="0" hangingPunct="1">
        <a:lnSpc>
          <a:spcPct val="106000"/>
        </a:lnSpc>
        <a:spcBef>
          <a:spcPts val="24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defRPr>
      </a:lvl4pPr>
      <a:lvl5pPr marL="577179" indent="-191093" algn="l" defTabSz="865024" rtl="0" eaLnBrk="1" latinLnBrk="0" hangingPunct="1">
        <a:spcBef>
          <a:spcPts val="0"/>
        </a:spcBef>
        <a:spcAft>
          <a:spcPts val="1083"/>
        </a:spcAft>
        <a:buClrTx/>
        <a:buSzPct val="100000"/>
        <a:buFont typeface="Verdana" panose="020B0604030504040204" pitchFamily="34" charset="0"/>
        <a:buChar char="−"/>
        <a:tabLst/>
        <a:defRPr kumimoji="1" lang="en-US" sz="1192" kern="1200" baseline="0" dirty="0" smtClean="0">
          <a:solidFill>
            <a:schemeClr val="tx1"/>
          </a:solidFill>
          <a:latin typeface="+mn-lt"/>
          <a:ea typeface="+mn-ea"/>
          <a:cs typeface="+mn-cs"/>
        </a:defRPr>
      </a:lvl5pPr>
      <a:lvl6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8" orient="horz" pos="640">
          <p15:clr>
            <a:srgbClr val="A4A3A4"/>
          </p15:clr>
        </p15:guide>
        <p15:guide id="9" orient="horz" pos="935">
          <p15:clr>
            <a:srgbClr val="A4A3A4"/>
          </p15:clr>
        </p15:guide>
        <p15:guide id="10" orient="horz" pos="3974">
          <p15:clr>
            <a:srgbClr val="A4A3A4"/>
          </p15:clr>
        </p15:guide>
        <p15:guide id="11" orient="horz" pos="4156">
          <p15:clr>
            <a:srgbClr val="A4A3A4"/>
          </p15:clr>
        </p15:guide>
        <p15:guide id="12" orient="horz" pos="4269">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13" imgW="660" imgH="659" progId="TCLayout.ActiveDocument.1">
                  <p:embed/>
                </p:oleObj>
              </mc:Choice>
              <mc:Fallback>
                <p:oleObj name="think-cell スライド" r:id="rId13" imgW="660" imgH="659" progId="TCLayout.ActiveDocument.1">
                  <p:embed/>
                  <p:pic>
                    <p:nvPicPr>
                      <p:cNvPr id="4" name="オブジェクト 3" hidden="1"/>
                      <p:cNvPicPr/>
                      <p:nvPr/>
                    </p:nvPicPr>
                    <p:blipFill>
                      <a:blip r:embed="rId14"/>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36800"/>
            <a:ext cx="9072000" cy="651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Arial" pitchFamily="34" charset="0"/>
                <a:cs typeface="Arial" pitchFamily="34" charset="0"/>
              </a:defRPr>
            </a:lvl1pPr>
          </a:lstStyle>
          <a:p>
            <a:pPr fontAlgn="auto">
              <a:spcBef>
                <a:spcPts val="0"/>
              </a:spcBef>
              <a:spcAft>
                <a:spcPts val="0"/>
              </a:spcAft>
            </a:pPr>
            <a:r>
              <a:rPr kumimoji="1" lang="en-GB" altLang="en-GB"/>
              <a:t>Proposal Template</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cs typeface="Arial" pitchFamily="34" charset="0"/>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7000" y="1476000"/>
            <a:ext cx="4356000" cy="4824000"/>
          </a:xfrm>
          <a:prstGeom prst="rect">
            <a:avLst/>
          </a:prstGeom>
        </p:spPr>
        <p:txBody>
          <a:bodyPr vert="horz" lIns="72000" tIns="0" rIns="0" bIns="0" rtlCol="0">
            <a:noAutofit/>
          </a:bodyPr>
          <a:lstStyle/>
          <a:p>
            <a:pPr lvl="0"/>
            <a:r>
              <a:rPr kumimoji="1" lang="ja-JP" altLang="en-US"/>
              <a:t>マスター テキストの書式設定</a:t>
            </a:r>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
        <p:nvSpPr>
          <p:cNvPr id="7" name="Text Box 77"/>
          <p:cNvSpPr txBox="1">
            <a:spLocks noChangeArrowheads="1"/>
          </p:cNvSpPr>
          <p:nvPr userDrawn="1"/>
        </p:nvSpPr>
        <p:spPr bwMode="gray">
          <a:xfrm>
            <a:off x="8112707" y="160"/>
            <a:ext cx="1793293" cy="258908"/>
          </a:xfrm>
          <a:prstGeom prst="rect">
            <a:avLst/>
          </a:prstGeom>
          <a:noFill/>
          <a:ln w="12700" algn="ctr">
            <a:noFill/>
            <a:miter lim="800000"/>
            <a:headEnd/>
            <a:tailEnd/>
          </a:ln>
          <a:effectLst/>
        </p:spPr>
        <p:txBody>
          <a:bodyPr wrap="none" lIns="72000" tIns="36000" rIns="72000" bIns="36000" anchor="ctr">
            <a:spAutoFit/>
          </a:bodyPr>
          <a:lstStyle/>
          <a:p>
            <a:pPr fontAlgn="auto">
              <a:lnSpc>
                <a:spcPct val="110000"/>
              </a:lnSpc>
              <a:spcBef>
                <a:spcPts val="0"/>
              </a:spcBef>
              <a:spcAft>
                <a:spcPts val="0"/>
              </a:spcAft>
            </a:pPr>
            <a:r>
              <a:rPr kumimoji="1" lang="en-US" altLang="ja-JP" sz="1100" b="1">
                <a:solidFill>
                  <a:schemeClr val="accent6"/>
                </a:solidFill>
                <a:latin typeface="Arial"/>
                <a:cs typeface="+mn-cs"/>
              </a:rPr>
              <a:t>FOR DISCUSSION ONLY</a:t>
            </a:r>
          </a:p>
        </p:txBody>
      </p:sp>
    </p:spTree>
    <p:extLst>
      <p:ext uri="{BB962C8B-B14F-4D97-AF65-F5344CB8AC3E}">
        <p14:creationId xmlns:p14="http://schemas.microsoft.com/office/powerpoint/2010/main" val="3289570563"/>
      </p:ext>
    </p:extLst>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defRPr>
      </a:lvl1pPr>
    </p:titleStyle>
    <p:bodyStyle>
      <a:lvl1pPr marL="0" marR="0" indent="0" algn="l" defTabSz="990564" rtl="0" eaLnBrk="1" fontAlgn="auto" latinLnBrk="0" hangingPunct="1">
        <a:lnSpc>
          <a:spcPct val="106000"/>
        </a:lnSpc>
        <a:spcBef>
          <a:spcPts val="1056"/>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defRPr>
      </a:lvl1pPr>
      <a:lvl2pPr marL="172800" marR="0" indent="-172800" algn="l" defTabSz="990564" rtl="0" eaLnBrk="1" fontAlgn="auto" latinLnBrk="0" hangingPunct="1">
        <a:lnSpc>
          <a:spcPct val="106000"/>
        </a:lnSpc>
        <a:spcBef>
          <a:spcPts val="1056"/>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defRPr>
      </a:lvl2pPr>
      <a:lvl3pPr marL="345600" marR="0" indent="-172800" algn="l" defTabSz="990564" rtl="0" eaLnBrk="1" fontAlgn="auto" latinLnBrk="0" hangingPunct="1">
        <a:lnSpc>
          <a:spcPct val="106000"/>
        </a:lnSpc>
        <a:spcBef>
          <a:spcPts val="48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defRPr>
      </a:lvl3pPr>
      <a:lvl4pPr marL="518400" marR="0" indent="-172800" algn="l" defTabSz="990564" rtl="0" eaLnBrk="1" fontAlgn="auto" latinLnBrk="0" hangingPunct="1">
        <a:lnSpc>
          <a:spcPct val="106000"/>
        </a:lnSpc>
        <a:spcBef>
          <a:spcPts val="24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defRPr>
      </a:lvl4pPr>
      <a:lvl5pPr marL="577179" indent="-191093" algn="l" defTabSz="865024" rtl="0" eaLnBrk="1" latinLnBrk="0" hangingPunct="1">
        <a:spcBef>
          <a:spcPts val="0"/>
        </a:spcBef>
        <a:spcAft>
          <a:spcPts val="1083"/>
        </a:spcAft>
        <a:buClrTx/>
        <a:buSzPct val="100000"/>
        <a:buFont typeface="Verdana" panose="020B0604030504040204" pitchFamily="34" charset="0"/>
        <a:buChar char="−"/>
        <a:tabLst/>
        <a:defRPr kumimoji="1" lang="en-US" sz="1192" kern="1200" baseline="0" dirty="0" smtClean="0">
          <a:solidFill>
            <a:schemeClr val="tx1"/>
          </a:solidFill>
          <a:latin typeface="+mn-lt"/>
          <a:ea typeface="+mn-ea"/>
          <a:cs typeface="+mn-cs"/>
        </a:defRPr>
      </a:lvl5pPr>
      <a:lvl6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ロゴ&#10;&#10;自動的に生成された説明">
            <a:extLst>
              <a:ext uri="{FF2B5EF4-FFF2-40B4-BE49-F238E27FC236}">
                <a16:creationId xmlns:a16="http://schemas.microsoft.com/office/drawing/2014/main" id="{07D72FD4-C39D-FE2B-6C7E-2DA5CA51B02E}"/>
              </a:ext>
            </a:extLst>
          </p:cNvPr>
          <p:cNvPicPr>
            <a:picLocks noChangeAspect="1"/>
          </p:cNvPicPr>
          <p:nvPr/>
        </p:nvPicPr>
        <p:blipFill rotWithShape="1">
          <a:blip r:embed="rId3"/>
          <a:srcRect l="8145" t="24905" r="7034" b="19418"/>
          <a:stretch/>
        </p:blipFill>
        <p:spPr>
          <a:xfrm>
            <a:off x="7281252" y="280077"/>
            <a:ext cx="2208823" cy="415447"/>
          </a:xfrm>
          <a:prstGeom prst="rect">
            <a:avLst/>
          </a:prstGeom>
        </p:spPr>
      </p:pic>
      <p:sp>
        <p:nvSpPr>
          <p:cNvPr id="13" name="タイトル 8">
            <a:extLst>
              <a:ext uri="{FF2B5EF4-FFF2-40B4-BE49-F238E27FC236}">
                <a16:creationId xmlns:a16="http://schemas.microsoft.com/office/drawing/2014/main" id="{D60DEDE7-52EE-6667-1B33-B932B37E4DDE}"/>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rPr>
              <a:t>企画書</a:t>
            </a:r>
            <a:r>
              <a:rPr lang="ja-JP" altLang="en-US">
                <a:latin typeface="Yu Gothic UI" panose="020B0500000000000000" pitchFamily="50" charset="-128"/>
                <a:ea typeface="Yu Gothic UI" panose="020B0500000000000000" pitchFamily="50" charset="-128"/>
                <a:sym typeface="+mj-lt"/>
              </a:rPr>
              <a:t>フォーマット</a:t>
            </a:r>
          </a:p>
        </p:txBody>
      </p:sp>
      <p:sp>
        <p:nvSpPr>
          <p:cNvPr id="18" name="正方形/長方形 17">
            <a:extLst>
              <a:ext uri="{FF2B5EF4-FFF2-40B4-BE49-F238E27FC236}">
                <a16:creationId xmlns:a16="http://schemas.microsoft.com/office/drawing/2014/main" id="{AE758557-1077-735F-5F86-A8BB169CBFEE}"/>
              </a:ext>
            </a:extLst>
          </p:cNvPr>
          <p:cNvSpPr/>
          <p:nvPr/>
        </p:nvSpPr>
        <p:spPr>
          <a:xfrm>
            <a:off x="428451" y="1476000"/>
            <a:ext cx="9060549" cy="2246769"/>
          </a:xfrm>
          <a:prstGeom prst="rect">
            <a:avLst/>
          </a:prstGeom>
        </p:spPr>
        <p:txBody>
          <a:bodyPr wrap="square">
            <a:spAutoFit/>
          </a:bodyPr>
          <a:lstStyle/>
          <a:p>
            <a:r>
              <a:rPr lang="ja-JP" altLang="en-US" sz="1400" dirty="0">
                <a:latin typeface="Yu Gothic UI" panose="020B0500000000000000" pitchFamily="50" charset="-128"/>
                <a:ea typeface="Yu Gothic UI" panose="020B0500000000000000" pitchFamily="50" charset="-128"/>
              </a:rPr>
              <a:t>企画書は本フォーマットを基に作成してください。</a:t>
            </a:r>
            <a:endParaRPr lang="en-US" altLang="ja-JP" sz="1400"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原則本フォーマットは変更不可となっておりますが、案内がある場合に限り、一部フォーマットを修正いただくことも可能です。</a:t>
            </a:r>
            <a:endParaRPr lang="en-US" altLang="ja-JP" sz="1400" dirty="0">
              <a:latin typeface="Yu Gothic UI" panose="020B0500000000000000" pitchFamily="50" charset="-128"/>
              <a:ea typeface="Yu Gothic UI" panose="020B0500000000000000" pitchFamily="50" charset="-128"/>
            </a:endParaRPr>
          </a:p>
          <a:p>
            <a:r>
              <a:rPr lang="ja-JP" altLang="en-US" sz="1400" b="1" u="sng" dirty="0">
                <a:latin typeface="Yu Gothic UI" panose="020B0500000000000000" pitchFamily="50" charset="-128"/>
                <a:ea typeface="Yu Gothic UI" panose="020B0500000000000000" pitchFamily="50" charset="-128"/>
              </a:rPr>
              <a:t>なお、目次記載のそれぞれの項目において、スライド枚数制限があります。</a:t>
            </a:r>
            <a:endParaRPr lang="en-US" altLang="ja-JP" sz="1400" b="1" u="sng"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項目ごとの枚数制限を超過した場合、当該超過分（</a:t>
            </a:r>
            <a:r>
              <a:rPr lang="en-US" altLang="ja-JP" sz="1400" dirty="0">
                <a:latin typeface="Yu Gothic UI" panose="020B0500000000000000" pitchFamily="50" charset="-128"/>
                <a:ea typeface="Yu Gothic UI" panose="020B0500000000000000" pitchFamily="50" charset="-128"/>
              </a:rPr>
              <a:t>2</a:t>
            </a:r>
            <a:r>
              <a:rPr lang="ja-JP" altLang="en-US" sz="1400" dirty="0">
                <a:latin typeface="Yu Gothic UI" panose="020B0500000000000000" pitchFamily="50" charset="-128"/>
                <a:ea typeface="Yu Gothic UI" panose="020B0500000000000000" pitchFamily="50" charset="-128"/>
              </a:rPr>
              <a:t>枚制限で</a:t>
            </a:r>
            <a:r>
              <a:rPr lang="en-US" altLang="ja-JP" sz="1400" dirty="0">
                <a:latin typeface="Yu Gothic UI" panose="020B0500000000000000" pitchFamily="50" charset="-128"/>
                <a:ea typeface="Yu Gothic UI" panose="020B0500000000000000" pitchFamily="50" charset="-128"/>
              </a:rPr>
              <a:t>4</a:t>
            </a:r>
            <a:r>
              <a:rPr lang="ja-JP" altLang="en-US" sz="1400" dirty="0">
                <a:latin typeface="Yu Gothic UI" panose="020B0500000000000000" pitchFamily="50" charset="-128"/>
                <a:ea typeface="Yu Gothic UI" panose="020B0500000000000000" pitchFamily="50" charset="-128"/>
              </a:rPr>
              <a:t>枚記載の場合、</a:t>
            </a:r>
            <a:r>
              <a:rPr lang="en-US" altLang="ja-JP" sz="1400" dirty="0">
                <a:latin typeface="Yu Gothic UI" panose="020B0500000000000000" pitchFamily="50" charset="-128"/>
                <a:ea typeface="Yu Gothic UI" panose="020B0500000000000000" pitchFamily="50" charset="-128"/>
              </a:rPr>
              <a:t>3</a:t>
            </a:r>
            <a:r>
              <a:rPr lang="ja-JP" altLang="en-US" sz="1400" dirty="0">
                <a:latin typeface="Yu Gothic UI" panose="020B0500000000000000" pitchFamily="50" charset="-128"/>
                <a:ea typeface="Yu Gothic UI" panose="020B0500000000000000" pitchFamily="50" charset="-128"/>
              </a:rPr>
              <a:t>枚目</a:t>
            </a:r>
            <a:r>
              <a:rPr lang="en-US" altLang="ja-JP" sz="1400" dirty="0">
                <a:latin typeface="Yu Gothic UI" panose="020B0500000000000000" pitchFamily="50" charset="-128"/>
                <a:ea typeface="Yu Gothic UI" panose="020B0500000000000000" pitchFamily="50" charset="-128"/>
              </a:rPr>
              <a:t>4</a:t>
            </a:r>
            <a:r>
              <a:rPr lang="ja-JP" altLang="en-US" sz="1400" dirty="0">
                <a:latin typeface="Yu Gothic UI" panose="020B0500000000000000" pitchFamily="50" charset="-128"/>
                <a:ea typeface="Yu Gothic UI" panose="020B0500000000000000" pitchFamily="50" charset="-128"/>
              </a:rPr>
              <a:t>枚目）は</a:t>
            </a:r>
            <a:r>
              <a:rPr lang="ja-JP" altLang="en-US" sz="1400" b="1" u="sng" dirty="0">
                <a:latin typeface="Yu Gothic UI" panose="020B0500000000000000" pitchFamily="50" charset="-128"/>
                <a:ea typeface="Yu Gothic UI" panose="020B0500000000000000" pitchFamily="50" charset="-128"/>
              </a:rPr>
              <a:t>審査対象外</a:t>
            </a:r>
            <a:r>
              <a:rPr lang="ja-JP" altLang="en-US" sz="1400" dirty="0">
                <a:latin typeface="Yu Gothic UI" panose="020B0500000000000000" pitchFamily="50" charset="-128"/>
                <a:ea typeface="Yu Gothic UI" panose="020B0500000000000000" pitchFamily="50" charset="-128"/>
              </a:rPr>
              <a:t>となります。</a:t>
            </a:r>
            <a:endParaRPr lang="en-US" altLang="ja-JP" sz="1400" dirty="0">
              <a:latin typeface="Yu Gothic UI" panose="020B0500000000000000" pitchFamily="50" charset="-128"/>
              <a:ea typeface="Yu Gothic UI" panose="020B0500000000000000" pitchFamily="50" charset="-128"/>
            </a:endParaRPr>
          </a:p>
          <a:p>
            <a:r>
              <a:rPr lang="en-US" altLang="ja-JP" sz="1400" dirty="0">
                <a:latin typeface="Yu Gothic UI" panose="020B0500000000000000" pitchFamily="50" charset="-128"/>
                <a:ea typeface="Yu Gothic UI" panose="020B0500000000000000" pitchFamily="50" charset="-128"/>
              </a:rPr>
              <a:t>※Appendix</a:t>
            </a:r>
            <a:r>
              <a:rPr lang="ja-JP" altLang="en-US" sz="1400" dirty="0">
                <a:latin typeface="Yu Gothic UI" panose="020B0500000000000000" pitchFamily="50" charset="-128"/>
                <a:ea typeface="Yu Gothic UI" panose="020B0500000000000000" pitchFamily="50" charset="-128"/>
              </a:rPr>
              <a:t>を含む、規定枚数を超過した補足資料についても同じく審査対象外となります。</a:t>
            </a:r>
            <a:endParaRPr lang="en-US" altLang="ja-JP" sz="1400" dirty="0">
              <a:latin typeface="Yu Gothic UI" panose="020B0500000000000000" pitchFamily="50" charset="-128"/>
              <a:ea typeface="Yu Gothic UI" panose="020B0500000000000000" pitchFamily="50" charset="-128"/>
            </a:endParaRPr>
          </a:p>
          <a:p>
            <a:endParaRPr lang="en-US" altLang="ja-JP" sz="1400"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また、プレゼンテーション審査は本企画書をもって実施いただきます。</a:t>
            </a:r>
            <a:endParaRPr lang="en-US" altLang="ja-JP" sz="1400"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ご説明時間は </a:t>
            </a:r>
            <a:r>
              <a:rPr lang="en-US" altLang="ja-JP" sz="1400" b="1" u="sng" dirty="0">
                <a:latin typeface="Yu Gothic UI" panose="020B0500000000000000" pitchFamily="50" charset="-128"/>
                <a:ea typeface="Yu Gothic UI" panose="020B0500000000000000" pitchFamily="50" charset="-128"/>
              </a:rPr>
              <a:t>5</a:t>
            </a:r>
            <a:r>
              <a:rPr lang="ja-JP" altLang="en-US" sz="1400" b="1" u="sng" dirty="0">
                <a:latin typeface="Yu Gothic UI" panose="020B0500000000000000" pitchFamily="50" charset="-128"/>
                <a:ea typeface="Yu Gothic UI" panose="020B0500000000000000" pitchFamily="50" charset="-128"/>
              </a:rPr>
              <a:t>分間</a:t>
            </a:r>
            <a:r>
              <a:rPr lang="ja-JP" altLang="en-US" sz="1400" dirty="0">
                <a:latin typeface="Yu Gothic UI" panose="020B0500000000000000" pitchFamily="50" charset="-128"/>
                <a:ea typeface="Yu Gothic UI" panose="020B0500000000000000" pitchFamily="50" charset="-128"/>
              </a:rPr>
              <a:t> となりますので、それを前提に作成してください。</a:t>
            </a:r>
            <a:endParaRPr lang="en-US" altLang="ja-JP" sz="1400" dirty="0">
              <a:latin typeface="Yu Gothic UI" panose="020B0500000000000000" pitchFamily="50" charset="-128"/>
              <a:ea typeface="Yu Gothic UI" panose="020B0500000000000000" pitchFamily="50" charset="-128"/>
            </a:endParaRPr>
          </a:p>
          <a:p>
            <a:endParaRPr lang="en-US" altLang="ja-JP" sz="1400" dirty="0">
              <a:latin typeface="Yu Gothic UI" panose="020B0500000000000000" pitchFamily="50" charset="-128"/>
              <a:ea typeface="Yu Gothic UI" panose="020B0500000000000000" pitchFamily="50" charset="-128"/>
            </a:endParaRPr>
          </a:p>
          <a:p>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事務局コメント</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 </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審査の視点</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 </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記載事項</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 は</a:t>
            </a:r>
            <a:r>
              <a:rPr lang="ja-JP" altLang="en-US" sz="1400" b="1" u="sng" dirty="0">
                <a:latin typeface="Yu Gothic UI" panose="020B0500000000000000" pitchFamily="50" charset="-128"/>
                <a:ea typeface="Yu Gothic UI" panose="020B0500000000000000" pitchFamily="50" charset="-128"/>
              </a:rPr>
              <a:t>削除の上、</a:t>
            </a:r>
            <a:r>
              <a:rPr lang="en-US" altLang="ja-JP" sz="1400" b="1" u="sng" dirty="0">
                <a:latin typeface="Yu Gothic UI" panose="020B0500000000000000" pitchFamily="50" charset="-128"/>
                <a:ea typeface="Yu Gothic UI" panose="020B0500000000000000" pitchFamily="50" charset="-128"/>
              </a:rPr>
              <a:t>PPTX</a:t>
            </a:r>
            <a:r>
              <a:rPr lang="ja-JP" altLang="en-US" sz="1400" b="1" u="sng" dirty="0">
                <a:latin typeface="Yu Gothic UI" panose="020B0500000000000000" pitchFamily="50" charset="-128"/>
                <a:ea typeface="Yu Gothic UI" panose="020B0500000000000000" pitchFamily="50" charset="-128"/>
              </a:rPr>
              <a:t>形式でのご提出</a:t>
            </a:r>
            <a:r>
              <a:rPr lang="ja-JP" altLang="en-US" sz="1400" dirty="0">
                <a:latin typeface="Yu Gothic UI" panose="020B0500000000000000" pitchFamily="50" charset="-128"/>
                <a:ea typeface="Yu Gothic UI" panose="020B0500000000000000" pitchFamily="50" charset="-128"/>
              </a:rPr>
              <a:t>をお願いいたします。</a:t>
            </a:r>
            <a:endParaRPr lang="en-US" altLang="ja-JP" sz="1400" dirty="0">
              <a:latin typeface="Yu Gothic UI" panose="020B0500000000000000" pitchFamily="50" charset="-128"/>
              <a:ea typeface="Yu Gothic UI" panose="020B0500000000000000" pitchFamily="50" charset="-128"/>
            </a:endParaRPr>
          </a:p>
        </p:txBody>
      </p:sp>
      <p:cxnSp>
        <p:nvCxnSpPr>
          <p:cNvPr id="20" name="直線コネクタ 19">
            <a:extLst>
              <a:ext uri="{FF2B5EF4-FFF2-40B4-BE49-F238E27FC236}">
                <a16:creationId xmlns:a16="http://schemas.microsoft.com/office/drawing/2014/main" id="{5C4368C5-15AD-8F9A-B31B-AD830DF4D163}"/>
              </a:ext>
            </a:extLst>
          </p:cNvPr>
          <p:cNvCxnSpPr/>
          <p:nvPr/>
        </p:nvCxnSpPr>
        <p:spPr>
          <a:xfrm>
            <a:off x="428451" y="800100"/>
            <a:ext cx="1836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sp>
        <p:nvSpPr>
          <p:cNvPr id="4" name="テキスト プレースホルダー 3">
            <a:extLst>
              <a:ext uri="{FF2B5EF4-FFF2-40B4-BE49-F238E27FC236}">
                <a16:creationId xmlns:a16="http://schemas.microsoft.com/office/drawing/2014/main" id="{8DDA762B-5895-76BE-A036-578F0B3D2064}"/>
              </a:ext>
            </a:extLst>
          </p:cNvPr>
          <p:cNvSpPr>
            <a:spLocks noGrp="1"/>
          </p:cNvSpPr>
          <p:nvPr/>
        </p:nvSpPr>
        <p:spPr bwMode="gray">
          <a:xfrm>
            <a:off x="428450" y="3897313"/>
            <a:ext cx="5667549" cy="2411412"/>
          </a:xfrm>
          <a:prstGeom prst="rect">
            <a:avLst/>
          </a:prstGeom>
          <a:noFill/>
        </p:spPr>
        <p:txBody>
          <a:bodyPr vert="horz" wrap="square" lIns="0" tIns="0" rIns="0" bIns="0" rtlCol="0" anchor="ctr" anchorCtr="0">
            <a:noAutofit/>
          </a:bodyPr>
          <a:lstStyle>
            <a:lvl1pPr marL="0" marR="0" indent="0" algn="l" defTabSz="990564" rtl="0" eaLnBrk="1" fontAlgn="auto" latinLnBrk="0" hangingPunct="1">
              <a:lnSpc>
                <a:spcPct val="100000"/>
              </a:lnSpc>
              <a:spcBef>
                <a:spcPts val="0"/>
              </a:spcBef>
              <a:spcAft>
                <a:spcPts val="0"/>
              </a:spcAft>
              <a:buClrTx/>
              <a:buSzPct val="100000"/>
              <a:buFont typeface="Arial" panose="020B0604020202020204" pitchFamily="34" charset="0"/>
              <a:buNone/>
              <a:tabLst/>
              <a:defRPr kumimoji="1" sz="2800" b="1" kern="1200" baseline="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r>
              <a:rPr lang="ja-JP" altLang="en-US" sz="1400" b="0">
                <a:latin typeface="Yu Gothic UI" panose="020B0500000000000000" pitchFamily="50" charset="-128"/>
                <a:ea typeface="Yu Gothic UI" panose="020B0500000000000000" pitchFamily="50" charset="-128"/>
              </a:rPr>
              <a:t>目次 （　）内は指定スライド枚数　　　　</a:t>
            </a:r>
            <a:r>
              <a:rPr lang="en-US" altLang="ja-JP" sz="1400" b="0">
                <a:latin typeface="Yu Gothic UI" panose="020B0500000000000000" pitchFamily="50" charset="-128"/>
                <a:ea typeface="Yu Gothic UI" panose="020B0500000000000000" pitchFamily="50" charset="-128"/>
              </a:rPr>
              <a:t>※</a:t>
            </a:r>
            <a:r>
              <a:rPr lang="ja-JP" altLang="en-US" sz="1400" b="0">
                <a:highlight>
                  <a:srgbClr val="FFFF00"/>
                </a:highlight>
                <a:latin typeface="Yu Gothic UI" panose="020B0500000000000000" pitchFamily="50" charset="-128"/>
                <a:ea typeface="Yu Gothic UI" panose="020B0500000000000000" pitchFamily="50" charset="-128"/>
              </a:rPr>
              <a:t>指定フォーマットあり</a:t>
            </a:r>
            <a:endParaRPr lang="en-US" altLang="ja-JP" sz="1400" b="0">
              <a:highlight>
                <a:srgbClr val="FFFF00"/>
              </a:highlight>
              <a:latin typeface="Yu Gothic UI" panose="020B0500000000000000" pitchFamily="50" charset="-128"/>
              <a:ea typeface="Yu Gothic UI" panose="020B0500000000000000" pitchFamily="50" charset="-128"/>
            </a:endParaRPr>
          </a:p>
          <a:p>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a:t>
            </a:r>
            <a:r>
              <a:rPr lang="ja-JP" altLang="en-US" sz="1400" b="0">
                <a:highlight>
                  <a:srgbClr val="FFFF00"/>
                </a:highlight>
                <a:latin typeface="Yu Gothic UI" panose="020B0500000000000000" pitchFamily="50" charset="-128"/>
                <a:ea typeface="Yu Gothic UI" panose="020B0500000000000000" pitchFamily="50" charset="-128"/>
              </a:rPr>
              <a:t>表紙</a:t>
            </a:r>
            <a:r>
              <a:rPr lang="ja-JP" altLang="en-US" sz="1400" b="0">
                <a:latin typeface="Yu Gothic UI" panose="020B0500000000000000" pitchFamily="50" charset="-128"/>
                <a:ea typeface="Yu Gothic UI" panose="020B0500000000000000" pitchFamily="50" charset="-128"/>
              </a:rPr>
              <a:t>（１枚）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ビジョン・目的（２枚）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ディープテックコースの考え方（１枚）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本取組の新規性（１枚）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協定事業の企画内容 ⇒ 全体像１枚、詳細７枚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a:t>
            </a:r>
            <a:r>
              <a:rPr lang="en-US" altLang="ja-JP" sz="1400" b="0">
                <a:highlight>
                  <a:srgbClr val="FFFF00"/>
                </a:highlight>
                <a:latin typeface="Yu Gothic UI" panose="020B0500000000000000" pitchFamily="50" charset="-128"/>
                <a:ea typeface="Yu Gothic UI" panose="020B0500000000000000" pitchFamily="50" charset="-128"/>
              </a:rPr>
              <a:t>KPI</a:t>
            </a:r>
            <a:r>
              <a:rPr lang="ja-JP" altLang="en-US" sz="1400" b="0">
                <a:highlight>
                  <a:srgbClr val="FFFF00"/>
                </a:highlight>
                <a:latin typeface="Yu Gothic UI" panose="020B0500000000000000" pitchFamily="50" charset="-128"/>
                <a:ea typeface="Yu Gothic UI" panose="020B0500000000000000" pitchFamily="50" charset="-128"/>
              </a:rPr>
              <a:t>の考え方</a:t>
            </a:r>
            <a:r>
              <a:rPr lang="ja-JP" altLang="en-US" sz="1400" b="0">
                <a:latin typeface="Yu Gothic UI" panose="020B0500000000000000" pitchFamily="50" charset="-128"/>
                <a:ea typeface="Yu Gothic UI" panose="020B0500000000000000" pitchFamily="50" charset="-128"/>
              </a:rPr>
              <a:t>（１枚）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a:t>
            </a:r>
            <a:r>
              <a:rPr lang="ja-JP" altLang="en-US" sz="1400" b="0">
                <a:highlight>
                  <a:srgbClr val="FFFF00"/>
                </a:highlight>
                <a:latin typeface="Yu Gothic UI" panose="020B0500000000000000" pitchFamily="50" charset="-128"/>
                <a:ea typeface="Yu Gothic UI" panose="020B0500000000000000" pitchFamily="50" charset="-128"/>
              </a:rPr>
              <a:t>スケジュール</a:t>
            </a:r>
            <a:r>
              <a:rPr lang="ja-JP" altLang="en-US" sz="1400" b="0">
                <a:latin typeface="Yu Gothic UI" panose="020B0500000000000000" pitchFamily="50" charset="-128"/>
                <a:ea typeface="Yu Gothic UI" panose="020B0500000000000000" pitchFamily="50" charset="-128"/>
              </a:rPr>
              <a:t>（１枚）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実施体制・事業推進力・実績（２枚）</a:t>
            </a:r>
            <a:endParaRPr lang="en-US" altLang="ja-JP" sz="1400" b="0">
              <a:latin typeface="Yu Gothic UI" panose="020B0500000000000000" pitchFamily="50" charset="-128"/>
              <a:ea typeface="Yu Gothic UI" panose="020B0500000000000000" pitchFamily="50" charset="-128"/>
            </a:endParaRPr>
          </a:p>
        </p:txBody>
      </p:sp>
    </p:spTree>
    <p:extLst>
      <p:ext uri="{BB962C8B-B14F-4D97-AF65-F5344CB8AC3E}">
        <p14:creationId xmlns:p14="http://schemas.microsoft.com/office/powerpoint/2010/main" val="333354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10</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en-US" altLang="ja-JP">
                <a:latin typeface="Yu Gothic UI" panose="020B0500000000000000" pitchFamily="50" charset="-128"/>
                <a:ea typeface="Yu Gothic UI" panose="020B0500000000000000" pitchFamily="50" charset="-128"/>
                <a:sym typeface="+mj-lt"/>
              </a:rPr>
              <a:t>KPI</a:t>
            </a:r>
            <a:r>
              <a:rPr lang="ja-JP" altLang="en-US">
                <a:latin typeface="Yu Gothic UI" panose="020B0500000000000000" pitchFamily="50" charset="-128"/>
                <a:ea typeface="Yu Gothic UI" panose="020B0500000000000000" pitchFamily="50" charset="-128"/>
                <a:sym typeface="+mj-lt"/>
              </a:rPr>
              <a:t>の考え方</a:t>
            </a:r>
          </a:p>
        </p:txBody>
      </p:sp>
      <p:cxnSp>
        <p:nvCxnSpPr>
          <p:cNvPr id="10" name="直線コネクタ 9">
            <a:extLst>
              <a:ext uri="{FF2B5EF4-FFF2-40B4-BE49-F238E27FC236}">
                <a16:creationId xmlns:a16="http://schemas.microsoft.com/office/drawing/2014/main" id="{4155B957-393C-165F-572F-8E74F6B2E1E2}"/>
              </a:ext>
            </a:extLst>
          </p:cNvPr>
          <p:cNvCxnSpPr>
            <a:cxnSpLocks/>
          </p:cNvCxnSpPr>
          <p:nvPr/>
        </p:nvCxnSpPr>
        <p:spPr>
          <a:xfrm>
            <a:off x="428451" y="800100"/>
            <a:ext cx="1332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8" name="吹き出し: 四角形 7">
            <a:extLst>
              <a:ext uri="{FF2B5EF4-FFF2-40B4-BE49-F238E27FC236}">
                <a16:creationId xmlns:a16="http://schemas.microsoft.com/office/drawing/2014/main" id="{301C34E8-EC7D-B0FD-5941-1BEE1F1A092C}"/>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a:t>
            </a:r>
            <a:r>
              <a:rPr kumimoji="1" lang="ja-JP" altLang="en-US" sz="1400" b="1">
                <a:solidFill>
                  <a:prstClr val="black"/>
                </a:solidFill>
                <a:latin typeface="Yu Gothic UI" panose="020B0500000000000000" pitchFamily="50" charset="-128"/>
                <a:ea typeface="Yu Gothic UI" panose="020B0500000000000000" pitchFamily="50" charset="-128"/>
              </a:rPr>
              <a:t>あり</a:t>
            </a:r>
            <a:r>
              <a:rPr kumimoji="1" lang="en-US" altLang="ja-JP" sz="140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55" name="正方形/長方形 54">
            <a:extLst>
              <a:ext uri="{FF2B5EF4-FFF2-40B4-BE49-F238E27FC236}">
                <a16:creationId xmlns:a16="http://schemas.microsoft.com/office/drawing/2014/main" id="{A533B687-EAC8-E5C1-798E-FE68BCCAED4E}"/>
              </a:ext>
            </a:extLst>
          </p:cNvPr>
          <p:cNvSpPr/>
          <p:nvPr/>
        </p:nvSpPr>
        <p:spPr bwMode="gray">
          <a:xfrm>
            <a:off x="420359"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次ページの枠を活用ください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ご提出時には本ページを削除ください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grpSp>
        <p:nvGrpSpPr>
          <p:cNvPr id="61" name="グループ化 60">
            <a:extLst>
              <a:ext uri="{FF2B5EF4-FFF2-40B4-BE49-F238E27FC236}">
                <a16:creationId xmlns:a16="http://schemas.microsoft.com/office/drawing/2014/main" id="{324FBE55-D4DF-DF68-A562-F12588388134}"/>
              </a:ext>
            </a:extLst>
          </p:cNvPr>
          <p:cNvGrpSpPr/>
          <p:nvPr/>
        </p:nvGrpSpPr>
        <p:grpSpPr>
          <a:xfrm>
            <a:off x="5136880" y="1007420"/>
            <a:ext cx="4353195" cy="2416893"/>
            <a:chOff x="5136880" y="1007420"/>
            <a:chExt cx="4353195" cy="2416893"/>
          </a:xfrm>
        </p:grpSpPr>
        <p:sp>
          <p:nvSpPr>
            <p:cNvPr id="15" name="正方形/長方形 14">
              <a:extLst>
                <a:ext uri="{FF2B5EF4-FFF2-40B4-BE49-F238E27FC236}">
                  <a16:creationId xmlns:a16="http://schemas.microsoft.com/office/drawing/2014/main" id="{A0E78E8C-6698-D920-E542-F805E029837B}"/>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19" name="グループ化 18">
              <a:extLst>
                <a:ext uri="{FF2B5EF4-FFF2-40B4-BE49-F238E27FC236}">
                  <a16:creationId xmlns:a16="http://schemas.microsoft.com/office/drawing/2014/main" id="{F3272612-3416-F44E-3A68-E8CFBCEDF60C}"/>
                </a:ext>
              </a:extLst>
            </p:cNvPr>
            <p:cNvGrpSpPr/>
            <p:nvPr/>
          </p:nvGrpSpPr>
          <p:grpSpPr>
            <a:xfrm>
              <a:off x="5333476" y="1291675"/>
              <a:ext cx="3960000" cy="378023"/>
              <a:chOff x="597599" y="3611405"/>
              <a:chExt cx="3960000" cy="223896"/>
            </a:xfrm>
          </p:grpSpPr>
          <p:sp>
            <p:nvSpPr>
              <p:cNvPr id="48" name="正方形/長方形 47">
                <a:extLst>
                  <a:ext uri="{FF2B5EF4-FFF2-40B4-BE49-F238E27FC236}">
                    <a16:creationId xmlns:a16="http://schemas.microsoft.com/office/drawing/2014/main" id="{09AE4A3C-C683-9CD2-43D0-F0ED2D82BD5A}"/>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アウトカムの達成を見込むことのできる</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51" name="正方形/長方形 50">
                <a:extLst>
                  <a:ext uri="{FF2B5EF4-FFF2-40B4-BE49-F238E27FC236}">
                    <a16:creationId xmlns:a16="http://schemas.microsoft.com/office/drawing/2014/main" id="{9D9C753A-84F2-C7C0-72F5-5B2EF0356F3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23" name="グループ化 22">
              <a:extLst>
                <a:ext uri="{FF2B5EF4-FFF2-40B4-BE49-F238E27FC236}">
                  <a16:creationId xmlns:a16="http://schemas.microsoft.com/office/drawing/2014/main" id="{2182954B-5427-2D06-331B-2FB74421F624}"/>
                </a:ext>
              </a:extLst>
            </p:cNvPr>
            <p:cNvGrpSpPr/>
            <p:nvPr/>
          </p:nvGrpSpPr>
          <p:grpSpPr>
            <a:xfrm>
              <a:off x="5333476" y="1729301"/>
              <a:ext cx="3960000" cy="378023"/>
              <a:chOff x="597599" y="3611405"/>
              <a:chExt cx="3960000" cy="223896"/>
            </a:xfrm>
          </p:grpSpPr>
          <p:sp>
            <p:nvSpPr>
              <p:cNvPr id="46" name="正方形/長方形 45">
                <a:extLst>
                  <a:ext uri="{FF2B5EF4-FFF2-40B4-BE49-F238E27FC236}">
                    <a16:creationId xmlns:a16="http://schemas.microsoft.com/office/drawing/2014/main" id="{0AA15D84-F91F-2065-EEFB-EE425087C1B0}"/>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協定金の見積りに妥当性があるか</a:t>
                </a:r>
                <a:endParaRPr kumimoji="1" lang="en-US" altLang="ja-JP" sz="1100">
                  <a:latin typeface="Yu Gothic UI" panose="020B0500000000000000" pitchFamily="50" charset="-128"/>
                  <a:ea typeface="Yu Gothic UI" panose="020B0500000000000000" pitchFamily="50" charset="-128"/>
                </a:endParaRPr>
              </a:p>
            </p:txBody>
          </p:sp>
          <p:sp>
            <p:nvSpPr>
              <p:cNvPr id="47" name="正方形/長方形 46">
                <a:extLst>
                  <a:ext uri="{FF2B5EF4-FFF2-40B4-BE49-F238E27FC236}">
                    <a16:creationId xmlns:a16="http://schemas.microsoft.com/office/drawing/2014/main" id="{46D15A42-FD52-3CCE-ED1E-39ED2E7FB3AC}"/>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24" name="グループ化 23">
              <a:extLst>
                <a:ext uri="{FF2B5EF4-FFF2-40B4-BE49-F238E27FC236}">
                  <a16:creationId xmlns:a16="http://schemas.microsoft.com/office/drawing/2014/main" id="{22E6E1AB-2F60-09AE-C3B8-B7F3B8F5E295}"/>
                </a:ext>
              </a:extLst>
            </p:cNvPr>
            <p:cNvGrpSpPr/>
            <p:nvPr/>
          </p:nvGrpSpPr>
          <p:grpSpPr>
            <a:xfrm>
              <a:off x="5333476" y="2166927"/>
              <a:ext cx="3960000" cy="378023"/>
              <a:chOff x="597599" y="3611405"/>
              <a:chExt cx="3960000" cy="223896"/>
            </a:xfrm>
          </p:grpSpPr>
          <p:sp>
            <p:nvSpPr>
              <p:cNvPr id="43" name="正方形/長方形 42">
                <a:extLst>
                  <a:ext uri="{FF2B5EF4-FFF2-40B4-BE49-F238E27FC236}">
                    <a16:creationId xmlns:a16="http://schemas.microsoft.com/office/drawing/2014/main" id="{3D4DE72E-77CE-23C5-5970-F779421F49E3}"/>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a:t>
                </a:r>
                <a:r>
                  <a:rPr kumimoji="1" lang="en-US" altLang="ja-JP" sz="1100">
                    <a:latin typeface="Yu Gothic UI" panose="020B0500000000000000" pitchFamily="50" charset="-128"/>
                    <a:ea typeface="Yu Gothic UI" panose="020B0500000000000000" pitchFamily="50" charset="-128"/>
                  </a:rPr>
                  <a:t>10x10x10</a:t>
                </a:r>
                <a:r>
                  <a:rPr kumimoji="1" lang="ja-JP" altLang="en-US" sz="1100">
                    <a:latin typeface="Yu Gothic UI" panose="020B0500000000000000" pitchFamily="50" charset="-128"/>
                    <a:ea typeface="Yu Gothic UI" panose="020B0500000000000000" pitchFamily="50" charset="-128"/>
                  </a:rPr>
                  <a:t>」に資する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44" name="正方形/長方形 43">
                <a:extLst>
                  <a:ext uri="{FF2B5EF4-FFF2-40B4-BE49-F238E27FC236}">
                    <a16:creationId xmlns:a16="http://schemas.microsoft.com/office/drawing/2014/main" id="{B9D08368-CF1E-F0B9-73A2-CE4BBB75B1C1}"/>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25" name="グループ化 24">
              <a:extLst>
                <a:ext uri="{FF2B5EF4-FFF2-40B4-BE49-F238E27FC236}">
                  <a16:creationId xmlns:a16="http://schemas.microsoft.com/office/drawing/2014/main" id="{CDD8BFC1-6806-32BE-58A5-84B9C2C79FD7}"/>
                </a:ext>
              </a:extLst>
            </p:cNvPr>
            <p:cNvGrpSpPr/>
            <p:nvPr/>
          </p:nvGrpSpPr>
          <p:grpSpPr>
            <a:xfrm>
              <a:off x="5333476" y="2604552"/>
              <a:ext cx="3960000" cy="378023"/>
              <a:chOff x="597599" y="3611405"/>
              <a:chExt cx="3960000" cy="223896"/>
            </a:xfrm>
          </p:grpSpPr>
          <p:sp>
            <p:nvSpPr>
              <p:cNvPr id="26" name="正方形/長方形 25">
                <a:extLst>
                  <a:ext uri="{FF2B5EF4-FFF2-40B4-BE49-F238E27FC236}">
                    <a16:creationId xmlns:a16="http://schemas.microsoft.com/office/drawing/2014/main" id="{0287A0E8-E8CE-13B2-7A9D-7878F9CA8F1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中長期的な視野でインパクトに</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つながる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27" name="正方形/長方形 26">
                <a:extLst>
                  <a:ext uri="{FF2B5EF4-FFF2-40B4-BE49-F238E27FC236}">
                    <a16:creationId xmlns:a16="http://schemas.microsoft.com/office/drawing/2014/main" id="{D443ABB4-7E3F-1403-6246-F6DA5DFE8966}"/>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アウカムト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56" name="グループ化 55">
              <a:extLst>
                <a:ext uri="{FF2B5EF4-FFF2-40B4-BE49-F238E27FC236}">
                  <a16:creationId xmlns:a16="http://schemas.microsoft.com/office/drawing/2014/main" id="{DE4DE077-CDA7-0D0D-0F03-5324FD68F088}"/>
                </a:ext>
              </a:extLst>
            </p:cNvPr>
            <p:cNvGrpSpPr/>
            <p:nvPr/>
          </p:nvGrpSpPr>
          <p:grpSpPr>
            <a:xfrm>
              <a:off x="5333476" y="3046290"/>
              <a:ext cx="3960000" cy="378023"/>
              <a:chOff x="597599" y="3611405"/>
              <a:chExt cx="3960000" cy="223896"/>
            </a:xfrm>
          </p:grpSpPr>
          <p:sp>
            <p:nvSpPr>
              <p:cNvPr id="57" name="正方形/長方形 56">
                <a:extLst>
                  <a:ext uri="{FF2B5EF4-FFF2-40B4-BE49-F238E27FC236}">
                    <a16:creationId xmlns:a16="http://schemas.microsoft.com/office/drawing/2014/main" id="{00BF824A-CE2B-EC2D-53E9-5E46BC20D311}"/>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到達の難度が高い</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か</a:t>
                </a:r>
                <a:endParaRPr kumimoji="1" lang="en-US" altLang="ja-JP" sz="1100">
                  <a:latin typeface="Yu Gothic UI" panose="020B0500000000000000" pitchFamily="50" charset="-128"/>
                  <a:ea typeface="Yu Gothic UI" panose="020B0500000000000000" pitchFamily="50" charset="-128"/>
                </a:endParaRPr>
              </a:p>
            </p:txBody>
          </p:sp>
          <p:sp>
            <p:nvSpPr>
              <p:cNvPr id="58" name="正方形/長方形 57">
                <a:extLst>
                  <a:ext uri="{FF2B5EF4-FFF2-40B4-BE49-F238E27FC236}">
                    <a16:creationId xmlns:a16="http://schemas.microsoft.com/office/drawing/2014/main" id="{23DE0D37-2AC5-3B8B-2551-0D4FD0F6DB49}"/>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grpSp>
        <p:nvGrpSpPr>
          <p:cNvPr id="62" name="グループ化 61">
            <a:extLst>
              <a:ext uri="{FF2B5EF4-FFF2-40B4-BE49-F238E27FC236}">
                <a16:creationId xmlns:a16="http://schemas.microsoft.com/office/drawing/2014/main" id="{252A901F-7177-BD62-4627-DABE7A02EE43}"/>
              </a:ext>
            </a:extLst>
          </p:cNvPr>
          <p:cNvGrpSpPr/>
          <p:nvPr/>
        </p:nvGrpSpPr>
        <p:grpSpPr>
          <a:xfrm>
            <a:off x="5136794" y="3664674"/>
            <a:ext cx="4353195" cy="2644051"/>
            <a:chOff x="5136794" y="3451834"/>
            <a:chExt cx="4353195" cy="2644051"/>
          </a:xfrm>
        </p:grpSpPr>
        <p:sp>
          <p:nvSpPr>
            <p:cNvPr id="63" name="正方形/長方形 62">
              <a:extLst>
                <a:ext uri="{FF2B5EF4-FFF2-40B4-BE49-F238E27FC236}">
                  <a16:creationId xmlns:a16="http://schemas.microsoft.com/office/drawing/2014/main" id="{0FF70CFC-38D3-C93D-2255-5DD47E361D83}"/>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提案する取組内容で設定した</a:t>
              </a:r>
              <a:r>
                <a:rPr kumimoji="1" lang="ja-JP" altLang="en-US" sz="1200" b="1">
                  <a:latin typeface="Yu Gothic UI" panose="020B0500000000000000" pitchFamily="50" charset="-128"/>
                  <a:ea typeface="Yu Gothic UI" panose="020B0500000000000000" pitchFamily="50" charset="-128"/>
                </a:rPr>
                <a:t>アウトプット</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、アウトカム</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の見積額および目標値ついて記載</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加えて、</a:t>
              </a:r>
              <a:r>
                <a:rPr kumimoji="1" lang="ja-JP" altLang="en-US" sz="1200" b="1">
                  <a:latin typeface="Yu Gothic UI" panose="020B0500000000000000" pitchFamily="50" charset="-128"/>
                  <a:ea typeface="Yu Gothic UI" panose="020B0500000000000000" pitchFamily="50" charset="-128"/>
                </a:rPr>
                <a:t>それぞれのアウトカム</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が「</a:t>
              </a:r>
              <a:r>
                <a:rPr kumimoji="1" lang="en-US" altLang="ja-JP" sz="1200" b="1">
                  <a:latin typeface="Yu Gothic UI" panose="020B0500000000000000" pitchFamily="50" charset="-128"/>
                  <a:ea typeface="Yu Gothic UI" panose="020B0500000000000000" pitchFamily="50" charset="-128"/>
                </a:rPr>
                <a:t>10x10x10</a:t>
              </a:r>
              <a:r>
                <a:rPr kumimoji="1" lang="ja-JP" altLang="en-US" sz="1200" b="1">
                  <a:latin typeface="Yu Gothic UI" panose="020B0500000000000000" pitchFamily="50" charset="-128"/>
                  <a:ea typeface="Yu Gothic UI" panose="020B0500000000000000" pitchFamily="50" charset="-128"/>
                </a:rPr>
                <a:t>」の</a:t>
              </a:r>
              <a:r>
                <a:rPr kumimoji="1" lang="en-US" altLang="ja-JP" sz="1200" b="1">
                  <a:latin typeface="Yu Gothic UI" panose="020B0500000000000000" pitchFamily="50" charset="-128"/>
                  <a:ea typeface="Yu Gothic UI" panose="020B0500000000000000" pitchFamily="50" charset="-128"/>
                </a:rPr>
                <a:t>3</a:t>
              </a:r>
              <a:r>
                <a:rPr kumimoji="1" lang="ja-JP" altLang="en-US" sz="1200" b="1">
                  <a:latin typeface="Yu Gothic UI" panose="020B0500000000000000" pitchFamily="50" charset="-128"/>
                  <a:ea typeface="Yu Gothic UI" panose="020B0500000000000000" pitchFamily="50" charset="-128"/>
                </a:rPr>
                <a:t>軸のうち、直接的につながるものを明示</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とアウトカム</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の関連性</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ごとの見積額</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a:t>
              </a:r>
              <a:r>
                <a:rPr kumimoji="1" lang="en-US" altLang="ja-JP" sz="1200">
                  <a:latin typeface="Yu Gothic UI" panose="020B0500000000000000" pitchFamily="50" charset="-128"/>
                  <a:ea typeface="Yu Gothic UI" panose="020B0500000000000000" pitchFamily="50" charset="-128"/>
                </a:rPr>
                <a:t>10x10x10</a:t>
              </a:r>
              <a:r>
                <a:rPr kumimoji="1" lang="ja-JP" altLang="en-US" sz="1200">
                  <a:latin typeface="Yu Gothic UI" panose="020B0500000000000000" pitchFamily="50" charset="-128"/>
                  <a:ea typeface="Yu Gothic UI" panose="020B0500000000000000" pitchFamily="50" charset="-128"/>
                </a:rPr>
                <a:t>」の項目との関連性</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項目の説明（修飾語等の定義）</a:t>
              </a:r>
            </a:p>
          </p:txBody>
        </p:sp>
        <p:sp>
          <p:nvSpPr>
            <p:cNvPr id="64" name="正方形/長方形 63">
              <a:extLst>
                <a:ext uri="{FF2B5EF4-FFF2-40B4-BE49-F238E27FC236}">
                  <a16:creationId xmlns:a16="http://schemas.microsoft.com/office/drawing/2014/main" id="{E0438ED3-505E-6D80-7278-9773EBE90EFF}"/>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2" name="正方形/長方形 1">
            <a:extLst>
              <a:ext uri="{FF2B5EF4-FFF2-40B4-BE49-F238E27FC236}">
                <a16:creationId xmlns:a16="http://schemas.microsoft.com/office/drawing/2014/main" id="{B0EFDE09-5B62-6105-47F6-102184EF7A49}"/>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2702111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11</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en-US" altLang="ja-JP">
                <a:latin typeface="Yu Gothic UI" panose="020B0500000000000000" pitchFamily="50" charset="-128"/>
                <a:ea typeface="Yu Gothic UI" panose="020B0500000000000000" pitchFamily="50" charset="-128"/>
                <a:sym typeface="+mj-lt"/>
              </a:rPr>
              <a:t>KPI</a:t>
            </a:r>
            <a:r>
              <a:rPr lang="ja-JP" altLang="en-US">
                <a:latin typeface="Yu Gothic UI" panose="020B0500000000000000" pitchFamily="50" charset="-128"/>
                <a:ea typeface="Yu Gothic UI" panose="020B0500000000000000" pitchFamily="50" charset="-128"/>
                <a:sym typeface="+mj-lt"/>
              </a:rPr>
              <a:t>の考え方</a:t>
            </a:r>
          </a:p>
        </p:txBody>
      </p:sp>
      <p:cxnSp>
        <p:nvCxnSpPr>
          <p:cNvPr id="10" name="直線コネクタ 9">
            <a:extLst>
              <a:ext uri="{FF2B5EF4-FFF2-40B4-BE49-F238E27FC236}">
                <a16:creationId xmlns:a16="http://schemas.microsoft.com/office/drawing/2014/main" id="{4155B957-393C-165F-572F-8E74F6B2E1E2}"/>
              </a:ext>
            </a:extLst>
          </p:cNvPr>
          <p:cNvCxnSpPr>
            <a:cxnSpLocks/>
          </p:cNvCxnSpPr>
          <p:nvPr/>
        </p:nvCxnSpPr>
        <p:spPr>
          <a:xfrm>
            <a:off x="428451" y="800100"/>
            <a:ext cx="1332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graphicFrame>
        <p:nvGraphicFramePr>
          <p:cNvPr id="11" name="表 10">
            <a:extLst>
              <a:ext uri="{FF2B5EF4-FFF2-40B4-BE49-F238E27FC236}">
                <a16:creationId xmlns:a16="http://schemas.microsoft.com/office/drawing/2014/main" id="{A473B648-70B8-D241-0D30-502CF86BB2D3}"/>
              </a:ext>
            </a:extLst>
          </p:cNvPr>
          <p:cNvGraphicFramePr>
            <a:graphicFrameLocks noGrp="1"/>
          </p:cNvGraphicFramePr>
          <p:nvPr>
            <p:extLst>
              <p:ext uri="{D42A27DB-BD31-4B8C-83A1-F6EECF244321}">
                <p14:modId xmlns:p14="http://schemas.microsoft.com/office/powerpoint/2010/main" val="2081139233"/>
              </p:ext>
            </p:extLst>
          </p:nvPr>
        </p:nvGraphicFramePr>
        <p:xfrm>
          <a:off x="414928" y="3446255"/>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②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a:latin typeface="Yu Gothic UI" panose="020B0500000000000000" pitchFamily="50" charset="-128"/>
                          <a:ea typeface="Yu Gothic UI" panose="020B0500000000000000" pitchFamily="50" charset="-128"/>
                        </a:rPr>
                        <a:t>○回</a:t>
                      </a:r>
                    </a:p>
                  </a:txBody>
                  <a:tcPr anchor="ct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ja-JP" altLang="en-US" sz="1050" dirty="0">
                          <a:latin typeface="Yu Gothic UI" panose="020B0500000000000000" pitchFamily="50" charset="-128"/>
                          <a:ea typeface="Yu Gothic UI" panose="020B0500000000000000" pitchFamily="50" charset="-128"/>
                        </a:rPr>
                        <a:t>○○○千円</a:t>
                      </a:r>
                    </a:p>
                  </a:txBody>
                  <a:tcPr anchor="ctr"/>
                </a:tc>
                <a:extLst>
                  <a:ext uri="{0D108BD9-81ED-4DB2-BD59-A6C34878D82A}">
                    <a16:rowId xmlns:a16="http://schemas.microsoft.com/office/drawing/2014/main" val="525842024"/>
                  </a:ext>
                </a:extLst>
              </a:tr>
            </a:tbl>
          </a:graphicData>
        </a:graphic>
      </p:graphicFrame>
      <p:graphicFrame>
        <p:nvGraphicFramePr>
          <p:cNvPr id="18" name="表 17">
            <a:extLst>
              <a:ext uri="{FF2B5EF4-FFF2-40B4-BE49-F238E27FC236}">
                <a16:creationId xmlns:a16="http://schemas.microsoft.com/office/drawing/2014/main" id="{16B26D8B-2E02-FFB5-C5D0-A85F43D6895A}"/>
              </a:ext>
            </a:extLst>
          </p:cNvPr>
          <p:cNvGraphicFramePr>
            <a:graphicFrameLocks noGrp="1"/>
          </p:cNvGraphicFramePr>
          <p:nvPr>
            <p:extLst>
              <p:ext uri="{D42A27DB-BD31-4B8C-83A1-F6EECF244321}">
                <p14:modId xmlns:p14="http://schemas.microsoft.com/office/powerpoint/2010/main" val="1739689244"/>
              </p:ext>
            </p:extLst>
          </p:nvPr>
        </p:nvGraphicFramePr>
        <p:xfrm>
          <a:off x="3929892" y="2818011"/>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❶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dirty="0">
                          <a:latin typeface="Yu Gothic UI" panose="020B0500000000000000" pitchFamily="50" charset="-128"/>
                          <a:ea typeface="Yu Gothic UI" panose="020B0500000000000000" pitchFamily="50" charset="-128"/>
                        </a:rPr>
                        <a:t>○社</a:t>
                      </a:r>
                    </a:p>
                  </a:txBody>
                  <a:tcPr anchor="ctr"/>
                </a:tc>
                <a:extLst>
                  <a:ext uri="{0D108BD9-81ED-4DB2-BD59-A6C34878D82A}">
                    <a16:rowId xmlns:a16="http://schemas.microsoft.com/office/drawing/2014/main" val="2158204259"/>
                  </a:ext>
                </a:extLst>
              </a:tr>
            </a:tbl>
          </a:graphicData>
        </a:graphic>
      </p:graphicFrame>
      <p:graphicFrame>
        <p:nvGraphicFramePr>
          <p:cNvPr id="19" name="表 18">
            <a:extLst>
              <a:ext uri="{FF2B5EF4-FFF2-40B4-BE49-F238E27FC236}">
                <a16:creationId xmlns:a16="http://schemas.microsoft.com/office/drawing/2014/main" id="{F25954ED-DB88-8A73-F8E2-833E99141999}"/>
              </a:ext>
            </a:extLst>
          </p:cNvPr>
          <p:cNvGraphicFramePr>
            <a:graphicFrameLocks noGrp="1"/>
          </p:cNvGraphicFramePr>
          <p:nvPr>
            <p:extLst>
              <p:ext uri="{D42A27DB-BD31-4B8C-83A1-F6EECF244321}">
                <p14:modId xmlns:p14="http://schemas.microsoft.com/office/powerpoint/2010/main" val="1863659341"/>
              </p:ext>
            </p:extLst>
          </p:nvPr>
        </p:nvGraphicFramePr>
        <p:xfrm>
          <a:off x="414928" y="2818011"/>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①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a:latin typeface="Yu Gothic UI" panose="020B0500000000000000" pitchFamily="50" charset="-128"/>
                          <a:ea typeface="Yu Gothic UI" panose="020B0500000000000000" pitchFamily="50" charset="-128"/>
                        </a:rPr>
                        <a:t>○回</a:t>
                      </a:r>
                    </a:p>
                  </a:txBody>
                  <a:tcPr anchor="ct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ja-JP" altLang="en-US" sz="1050" dirty="0">
                          <a:latin typeface="Yu Gothic UI" panose="020B0500000000000000" pitchFamily="50" charset="-128"/>
                          <a:ea typeface="Yu Gothic UI" panose="020B0500000000000000" pitchFamily="50" charset="-128"/>
                        </a:rPr>
                        <a:t>○○○千円</a:t>
                      </a:r>
                    </a:p>
                  </a:txBody>
                  <a:tcPr anchor="ctr"/>
                </a:tc>
                <a:extLst>
                  <a:ext uri="{0D108BD9-81ED-4DB2-BD59-A6C34878D82A}">
                    <a16:rowId xmlns:a16="http://schemas.microsoft.com/office/drawing/2014/main" val="525842024"/>
                  </a:ext>
                </a:extLst>
              </a:tr>
            </a:tbl>
          </a:graphicData>
        </a:graphic>
      </p:graphicFrame>
      <p:graphicFrame>
        <p:nvGraphicFramePr>
          <p:cNvPr id="23" name="表 22">
            <a:extLst>
              <a:ext uri="{FF2B5EF4-FFF2-40B4-BE49-F238E27FC236}">
                <a16:creationId xmlns:a16="http://schemas.microsoft.com/office/drawing/2014/main" id="{91C60CDE-0AE1-EA9B-9E7A-CE7BD472E7E7}"/>
              </a:ext>
            </a:extLst>
          </p:cNvPr>
          <p:cNvGraphicFramePr>
            <a:graphicFrameLocks noGrp="1"/>
          </p:cNvGraphicFramePr>
          <p:nvPr>
            <p:extLst>
              <p:ext uri="{D42A27DB-BD31-4B8C-83A1-F6EECF244321}">
                <p14:modId xmlns:p14="http://schemas.microsoft.com/office/powerpoint/2010/main" val="3951239365"/>
              </p:ext>
            </p:extLst>
          </p:nvPr>
        </p:nvGraphicFramePr>
        <p:xfrm>
          <a:off x="3928975" y="3446255"/>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➋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dirty="0">
                          <a:latin typeface="Yu Gothic UI" panose="020B0500000000000000" pitchFamily="50" charset="-128"/>
                          <a:ea typeface="Yu Gothic UI" panose="020B0500000000000000" pitchFamily="50" charset="-128"/>
                        </a:rPr>
                        <a:t>○億円</a:t>
                      </a:r>
                    </a:p>
                  </a:txBody>
                  <a:tcPr anchor="ctr"/>
                </a:tc>
                <a:extLst>
                  <a:ext uri="{0D108BD9-81ED-4DB2-BD59-A6C34878D82A}">
                    <a16:rowId xmlns:a16="http://schemas.microsoft.com/office/drawing/2014/main" val="2158204259"/>
                  </a:ext>
                </a:extLst>
              </a:tr>
            </a:tbl>
          </a:graphicData>
        </a:graphic>
      </p:graphicFrame>
      <p:sp>
        <p:nvSpPr>
          <p:cNvPr id="24" name="正方形/長方形 23">
            <a:extLst>
              <a:ext uri="{FF2B5EF4-FFF2-40B4-BE49-F238E27FC236}">
                <a16:creationId xmlns:a16="http://schemas.microsoft.com/office/drawing/2014/main" id="{F51387F7-4C91-8C52-9703-4002E6B6C6C2}"/>
              </a:ext>
            </a:extLst>
          </p:cNvPr>
          <p:cNvSpPr/>
          <p:nvPr/>
        </p:nvSpPr>
        <p:spPr bwMode="gray">
          <a:xfrm>
            <a:off x="417001" y="2455200"/>
            <a:ext cx="3086395" cy="244641"/>
          </a:xfrm>
          <a:prstGeom prst="rect">
            <a:avLst/>
          </a:prstGeom>
          <a:solidFill>
            <a:schemeClr val="tx1">
              <a:lumMod val="50000"/>
              <a:lumOff val="50000"/>
              <a:alpha val="25000"/>
            </a:schemeClr>
          </a:solidFill>
          <a:ln>
            <a:solidFill>
              <a:schemeClr val="tx1">
                <a:lumMod val="50000"/>
                <a:lumOff val="50000"/>
                <a:alpha val="25000"/>
              </a:scheme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アウトプット</a:t>
            </a:r>
          </a:p>
        </p:txBody>
      </p:sp>
      <p:cxnSp>
        <p:nvCxnSpPr>
          <p:cNvPr id="25" name="直線コネクタ 24">
            <a:extLst>
              <a:ext uri="{FF2B5EF4-FFF2-40B4-BE49-F238E27FC236}">
                <a16:creationId xmlns:a16="http://schemas.microsoft.com/office/drawing/2014/main" id="{0A465C17-E928-D1C9-6439-E895E4978B5C}"/>
              </a:ext>
            </a:extLst>
          </p:cNvPr>
          <p:cNvCxnSpPr>
            <a:cxnSpLocks/>
            <a:stCxn id="11" idx="3"/>
            <a:endCxn id="18" idx="1"/>
          </p:cNvCxnSpPr>
          <p:nvPr/>
        </p:nvCxnSpPr>
        <p:spPr>
          <a:xfrm flipV="1">
            <a:off x="3501326" y="3069471"/>
            <a:ext cx="428566" cy="628244"/>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1C91C13-603B-7233-6FE8-D71D93542C3F}"/>
              </a:ext>
            </a:extLst>
          </p:cNvPr>
          <p:cNvCxnSpPr>
            <a:cxnSpLocks/>
            <a:stCxn id="19" idx="3"/>
            <a:endCxn id="18" idx="1"/>
          </p:cNvCxnSpPr>
          <p:nvPr/>
        </p:nvCxnSpPr>
        <p:spPr>
          <a:xfrm>
            <a:off x="3501326" y="3069471"/>
            <a:ext cx="428566" cy="0"/>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428AFC76-4BDE-9CE1-DBCB-334497C5C1CD}"/>
              </a:ext>
            </a:extLst>
          </p:cNvPr>
          <p:cNvCxnSpPr>
            <a:cxnSpLocks/>
            <a:stCxn id="11" idx="3"/>
            <a:endCxn id="23" idx="1"/>
          </p:cNvCxnSpPr>
          <p:nvPr/>
        </p:nvCxnSpPr>
        <p:spPr>
          <a:xfrm>
            <a:off x="3501326" y="3697715"/>
            <a:ext cx="427649" cy="0"/>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8" name="吹き出し: 四角形 27">
            <a:extLst>
              <a:ext uri="{FF2B5EF4-FFF2-40B4-BE49-F238E27FC236}">
                <a16:creationId xmlns:a16="http://schemas.microsoft.com/office/drawing/2014/main" id="{BC6674B7-80B4-CB8B-65EF-BC25E509B239}"/>
              </a:ext>
            </a:extLst>
          </p:cNvPr>
          <p:cNvSpPr/>
          <p:nvPr/>
        </p:nvSpPr>
        <p:spPr bwMode="gray">
          <a:xfrm>
            <a:off x="5314493" y="4385458"/>
            <a:ext cx="3389900" cy="834840"/>
          </a:xfrm>
          <a:prstGeom prst="wedgeRectCallout">
            <a:avLst>
              <a:gd name="adj1" fmla="val 44529"/>
              <a:gd name="adj2" fmla="val -105616"/>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設定したアウトカムが貢献する「</a:t>
            </a:r>
            <a:r>
              <a:rPr kumimoji="1" lang="en-US" altLang="ja-JP" sz="1400">
                <a:solidFill>
                  <a:prstClr val="black"/>
                </a:solidFill>
                <a:latin typeface="Yu Gothic UI" panose="020B0500000000000000" pitchFamily="50" charset="-128"/>
                <a:ea typeface="Yu Gothic UI" panose="020B0500000000000000" pitchFamily="50" charset="-128"/>
              </a:rPr>
              <a:t>10x10x10</a:t>
            </a:r>
            <a:r>
              <a:rPr kumimoji="1" lang="ja-JP" altLang="en-US" sz="1400">
                <a:solidFill>
                  <a:prstClr val="black"/>
                </a:solidFill>
                <a:latin typeface="Yu Gothic UI" panose="020B0500000000000000" pitchFamily="50" charset="-128"/>
                <a:ea typeface="Yu Gothic UI" panose="020B0500000000000000" pitchFamily="50" charset="-128"/>
              </a:rPr>
              <a:t>」を</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29" name="吹き出し: 四角形 28">
            <a:extLst>
              <a:ext uri="{FF2B5EF4-FFF2-40B4-BE49-F238E27FC236}">
                <a16:creationId xmlns:a16="http://schemas.microsoft.com/office/drawing/2014/main" id="{71237B6E-AD42-2678-6DF5-E16599E8E091}"/>
              </a:ext>
            </a:extLst>
          </p:cNvPr>
          <p:cNvSpPr/>
          <p:nvPr/>
        </p:nvSpPr>
        <p:spPr bwMode="gray">
          <a:xfrm>
            <a:off x="727522" y="4385458"/>
            <a:ext cx="3389900" cy="834840"/>
          </a:xfrm>
          <a:prstGeom prst="wedgeRectCallout">
            <a:avLst>
              <a:gd name="adj1" fmla="val -551"/>
              <a:gd name="adj2" fmla="val -92112"/>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latin typeface="Yu Gothic UI" panose="020B0500000000000000" pitchFamily="50" charset="-128"/>
                <a:ea typeface="Yu Gothic UI" panose="020B0500000000000000" pitchFamily="50" charset="-128"/>
              </a:rPr>
              <a:t>アウトプット、目標値、見積額を記載ください</a:t>
            </a:r>
          </a:p>
        </p:txBody>
      </p:sp>
      <p:sp>
        <p:nvSpPr>
          <p:cNvPr id="30" name="正方形/長方形 29">
            <a:extLst>
              <a:ext uri="{FF2B5EF4-FFF2-40B4-BE49-F238E27FC236}">
                <a16:creationId xmlns:a16="http://schemas.microsoft.com/office/drawing/2014/main" id="{B4222487-2294-CB69-C31B-D545954843BA}"/>
              </a:ext>
            </a:extLst>
          </p:cNvPr>
          <p:cNvSpPr/>
          <p:nvPr/>
        </p:nvSpPr>
        <p:spPr bwMode="gray">
          <a:xfrm>
            <a:off x="3923048" y="2455200"/>
            <a:ext cx="3086395"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a:t>
            </a:r>
          </a:p>
        </p:txBody>
      </p:sp>
      <p:sp>
        <p:nvSpPr>
          <p:cNvPr id="31" name="正方形/長方形 30">
            <a:extLst>
              <a:ext uri="{FF2B5EF4-FFF2-40B4-BE49-F238E27FC236}">
                <a16:creationId xmlns:a16="http://schemas.microsoft.com/office/drawing/2014/main" id="{99752421-3C19-04A2-67F8-17589452DE81}"/>
              </a:ext>
            </a:extLst>
          </p:cNvPr>
          <p:cNvSpPr/>
          <p:nvPr/>
        </p:nvSpPr>
        <p:spPr bwMode="gray">
          <a:xfrm>
            <a:off x="7482527" y="2455200"/>
            <a:ext cx="2016000"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10x10x10</a:t>
            </a:r>
            <a:r>
              <a:rPr kumimoji="1" lang="ja-JP" altLang="en-US" sz="1200" b="1">
                <a:solidFill>
                  <a:schemeClr val="tx1"/>
                </a:solidFill>
                <a:latin typeface="Yu Gothic UI" panose="020B0500000000000000" pitchFamily="50" charset="-128"/>
                <a:ea typeface="Yu Gothic UI" panose="020B0500000000000000" pitchFamily="50" charset="-128"/>
              </a:rPr>
              <a:t>への貢献</a:t>
            </a:r>
          </a:p>
        </p:txBody>
      </p:sp>
      <p:sp>
        <p:nvSpPr>
          <p:cNvPr id="32" name="正方形/長方形 31">
            <a:extLst>
              <a:ext uri="{FF2B5EF4-FFF2-40B4-BE49-F238E27FC236}">
                <a16:creationId xmlns:a16="http://schemas.microsoft.com/office/drawing/2014/main" id="{58F3EBBD-4B59-CE59-7AB0-E3D94F4A33B4}"/>
              </a:ext>
            </a:extLst>
          </p:cNvPr>
          <p:cNvSpPr/>
          <p:nvPr/>
        </p:nvSpPr>
        <p:spPr bwMode="gray">
          <a:xfrm>
            <a:off x="7482527" y="2818011"/>
            <a:ext cx="2016000" cy="1131164"/>
          </a:xfrm>
          <a:prstGeom prst="rect">
            <a:avLst/>
          </a:prstGeom>
          <a:solidFill>
            <a:schemeClr val="bg1">
              <a:alpha val="25000"/>
            </a:scheme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a:solidFill>
                  <a:schemeClr val="tx1"/>
                </a:solidFill>
                <a:latin typeface="Yu Gothic UI" panose="020B0500000000000000" pitchFamily="50" charset="-128"/>
                <a:ea typeface="Yu Gothic UI" panose="020B0500000000000000" pitchFamily="50" charset="-128"/>
              </a:rPr>
              <a:t>グローバル </a:t>
            </a:r>
            <a:r>
              <a:rPr kumimoji="1" lang="en-US" altLang="ja-JP" sz="1600" b="1">
                <a:solidFill>
                  <a:schemeClr val="tx1"/>
                </a:solidFill>
                <a:latin typeface="Yu Gothic UI" panose="020B0500000000000000" pitchFamily="50" charset="-128"/>
                <a:ea typeface="Yu Gothic UI" panose="020B0500000000000000" pitchFamily="50" charset="-128"/>
              </a:rPr>
              <a:t>x 10</a:t>
            </a:r>
          </a:p>
          <a:p>
            <a:pPr algn="ctr">
              <a:buFont typeface="Wingdings 2" pitchFamily="18" charset="2"/>
              <a:buNone/>
            </a:pP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solidFill>
                  <a:schemeClr val="tx1"/>
                </a:solidFill>
                <a:latin typeface="Yu Gothic UI" panose="020B0500000000000000" pitchFamily="50" charset="-128"/>
                <a:ea typeface="Yu Gothic UI" panose="020B0500000000000000" pitchFamily="50" charset="-128"/>
              </a:rPr>
              <a:t>東京発ユニコーン数 </a:t>
            </a:r>
            <a:r>
              <a:rPr kumimoji="1" lang="en-US" altLang="ja-JP" sz="1200">
                <a:solidFill>
                  <a:schemeClr val="tx1"/>
                </a:solidFill>
                <a:latin typeface="Yu Gothic UI" panose="020B0500000000000000" pitchFamily="50" charset="-128"/>
                <a:ea typeface="Yu Gothic UI" panose="020B0500000000000000" pitchFamily="50" charset="-128"/>
              </a:rPr>
              <a:t>10</a:t>
            </a:r>
            <a:r>
              <a:rPr kumimoji="1" lang="ja-JP" altLang="en-US" sz="1200">
                <a:solidFill>
                  <a:schemeClr val="tx1"/>
                </a:solidFill>
                <a:latin typeface="Yu Gothic UI" panose="020B0500000000000000" pitchFamily="50" charset="-128"/>
                <a:ea typeface="Yu Gothic UI" panose="020B0500000000000000" pitchFamily="50" charset="-128"/>
              </a:rPr>
              <a:t>倍</a:t>
            </a:r>
          </a:p>
        </p:txBody>
      </p:sp>
      <p:cxnSp>
        <p:nvCxnSpPr>
          <p:cNvPr id="33" name="直線コネクタ 32">
            <a:extLst>
              <a:ext uri="{FF2B5EF4-FFF2-40B4-BE49-F238E27FC236}">
                <a16:creationId xmlns:a16="http://schemas.microsoft.com/office/drawing/2014/main" id="{42920CB7-FD28-B672-7F5D-36FEA4C59A59}"/>
              </a:ext>
            </a:extLst>
          </p:cNvPr>
          <p:cNvCxnSpPr>
            <a:cxnSpLocks/>
            <a:stCxn id="18" idx="3"/>
            <a:endCxn id="32" idx="1"/>
          </p:cNvCxnSpPr>
          <p:nvPr/>
        </p:nvCxnSpPr>
        <p:spPr>
          <a:xfrm>
            <a:off x="7015494" y="3069471"/>
            <a:ext cx="467033" cy="314122"/>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7A403AC8-AACD-421B-A2F3-224AEBCC36AD}"/>
              </a:ext>
            </a:extLst>
          </p:cNvPr>
          <p:cNvCxnSpPr>
            <a:cxnSpLocks/>
            <a:stCxn id="23" idx="3"/>
            <a:endCxn id="32" idx="1"/>
          </p:cNvCxnSpPr>
          <p:nvPr/>
        </p:nvCxnSpPr>
        <p:spPr>
          <a:xfrm flipV="1">
            <a:off x="7014577" y="3383593"/>
            <a:ext cx="467950" cy="314122"/>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6" name="吹き出し: 四角形 35">
            <a:extLst>
              <a:ext uri="{FF2B5EF4-FFF2-40B4-BE49-F238E27FC236}">
                <a16:creationId xmlns:a16="http://schemas.microsoft.com/office/drawing/2014/main" id="{A50B486B-E44E-604A-7111-952D2D3AAD6F}"/>
              </a:ext>
            </a:extLst>
          </p:cNvPr>
          <p:cNvSpPr/>
          <p:nvPr/>
        </p:nvSpPr>
        <p:spPr bwMode="gray">
          <a:xfrm>
            <a:off x="2282820" y="1497782"/>
            <a:ext cx="3389900" cy="834840"/>
          </a:xfrm>
          <a:prstGeom prst="wedgeRectCallout">
            <a:avLst>
              <a:gd name="adj1" fmla="val -8311"/>
              <a:gd name="adj2" fmla="val 119446"/>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各アウトカムの発露に貢献するアウトプットを</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紐づけてください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37" name="正方形/長方形 36">
            <a:extLst>
              <a:ext uri="{FF2B5EF4-FFF2-40B4-BE49-F238E27FC236}">
                <a16:creationId xmlns:a16="http://schemas.microsoft.com/office/drawing/2014/main" id="{FE49AEFF-10DE-0156-C5E5-A54D077DAA10}"/>
              </a:ext>
            </a:extLst>
          </p:cNvPr>
          <p:cNvSpPr/>
          <p:nvPr/>
        </p:nvSpPr>
        <p:spPr bwMode="gray">
          <a:xfrm>
            <a:off x="0" y="0"/>
            <a:ext cx="9906000" cy="1016000"/>
          </a:xfrm>
          <a:prstGeom prst="rect">
            <a:avLst/>
          </a:prstGeom>
          <a:solidFill>
            <a:schemeClr val="accent4">
              <a:lumMod val="20000"/>
              <a:lumOff val="80000"/>
              <a:alpha val="60000"/>
            </a:schemeClr>
          </a:solidFill>
          <a:ln w="12700" algn="ctr">
            <a:solidFill>
              <a:schemeClr val="accent4"/>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指定フォーマット</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提案内容に応じ、</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KPI</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項目</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数等を変更ください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spTree>
    <p:extLst>
      <p:ext uri="{BB962C8B-B14F-4D97-AF65-F5344CB8AC3E}">
        <p14:creationId xmlns:p14="http://schemas.microsoft.com/office/powerpoint/2010/main" val="1356041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正方形/長方形 53">
            <a:extLst>
              <a:ext uri="{FF2B5EF4-FFF2-40B4-BE49-F238E27FC236}">
                <a16:creationId xmlns:a16="http://schemas.microsoft.com/office/drawing/2014/main" id="{3663BE45-B815-B83F-7E04-CCB159800B69}"/>
              </a:ext>
            </a:extLst>
          </p:cNvPr>
          <p:cNvSpPr/>
          <p:nvPr/>
        </p:nvSpPr>
        <p:spPr bwMode="gray">
          <a:xfrm>
            <a:off x="417001" y="2561786"/>
            <a:ext cx="3084325" cy="2693958"/>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アクセラプログラム</a:t>
            </a:r>
          </a:p>
        </p:txBody>
      </p:sp>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12</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en-US" altLang="ja-JP">
                <a:latin typeface="Yu Gothic UI" panose="020B0500000000000000" pitchFamily="50" charset="-128"/>
                <a:ea typeface="Yu Gothic UI" panose="020B0500000000000000" pitchFamily="50" charset="-128"/>
                <a:sym typeface="+mj-lt"/>
              </a:rPr>
              <a:t>KPI</a:t>
            </a:r>
            <a:r>
              <a:rPr lang="ja-JP" altLang="en-US">
                <a:latin typeface="Yu Gothic UI" panose="020B0500000000000000" pitchFamily="50" charset="-128"/>
                <a:ea typeface="Yu Gothic UI" panose="020B0500000000000000" pitchFamily="50" charset="-128"/>
                <a:sym typeface="+mj-lt"/>
              </a:rPr>
              <a:t>の考え方</a:t>
            </a:r>
          </a:p>
        </p:txBody>
      </p:sp>
      <p:cxnSp>
        <p:nvCxnSpPr>
          <p:cNvPr id="10" name="直線コネクタ 9">
            <a:extLst>
              <a:ext uri="{FF2B5EF4-FFF2-40B4-BE49-F238E27FC236}">
                <a16:creationId xmlns:a16="http://schemas.microsoft.com/office/drawing/2014/main" id="{4155B957-393C-165F-572F-8E74F6B2E1E2}"/>
              </a:ext>
            </a:extLst>
          </p:cNvPr>
          <p:cNvCxnSpPr>
            <a:cxnSpLocks/>
          </p:cNvCxnSpPr>
          <p:nvPr/>
        </p:nvCxnSpPr>
        <p:spPr>
          <a:xfrm>
            <a:off x="428451" y="800100"/>
            <a:ext cx="1332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graphicFrame>
        <p:nvGraphicFramePr>
          <p:cNvPr id="16" name="表 15">
            <a:extLst>
              <a:ext uri="{FF2B5EF4-FFF2-40B4-BE49-F238E27FC236}">
                <a16:creationId xmlns:a16="http://schemas.microsoft.com/office/drawing/2014/main" id="{AC4D28B6-66B3-EA28-79C0-502DE24A7B77}"/>
              </a:ext>
            </a:extLst>
          </p:cNvPr>
          <p:cNvGraphicFramePr>
            <a:graphicFrameLocks noGrp="1"/>
          </p:cNvGraphicFramePr>
          <p:nvPr>
            <p:extLst>
              <p:ext uri="{D42A27DB-BD31-4B8C-83A1-F6EECF244321}">
                <p14:modId xmlns:p14="http://schemas.microsoft.com/office/powerpoint/2010/main" val="1161265087"/>
              </p:ext>
            </p:extLst>
          </p:nvPr>
        </p:nvGraphicFramePr>
        <p:xfrm>
          <a:off x="508334" y="2839026"/>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② インプット講義</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30</a:t>
                      </a:r>
                      <a:r>
                        <a:rPr kumimoji="1" lang="ja-JP" altLang="en-US" sz="1050">
                          <a:latin typeface="Yu Gothic UI" panose="020B0500000000000000" pitchFamily="50" charset="-128"/>
                          <a:ea typeface="Yu Gothic UI" panose="020B0500000000000000" pitchFamily="50" charset="-128"/>
                        </a:rPr>
                        <a:t>回</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25,000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17" name="表 16">
            <a:extLst>
              <a:ext uri="{FF2B5EF4-FFF2-40B4-BE49-F238E27FC236}">
                <a16:creationId xmlns:a16="http://schemas.microsoft.com/office/drawing/2014/main" id="{32E053DD-768A-E8B2-03F0-FB0A1F70A1C9}"/>
              </a:ext>
            </a:extLst>
          </p:cNvPr>
          <p:cNvGraphicFramePr>
            <a:graphicFrameLocks noGrp="1"/>
          </p:cNvGraphicFramePr>
          <p:nvPr>
            <p:extLst>
              <p:ext uri="{D42A27DB-BD31-4B8C-83A1-F6EECF244321}">
                <p14:modId xmlns:p14="http://schemas.microsoft.com/office/powerpoint/2010/main" val="3014713284"/>
              </p:ext>
            </p:extLst>
          </p:nvPr>
        </p:nvGraphicFramePr>
        <p:xfrm>
          <a:off x="3928975" y="4245350"/>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➋ </a:t>
                      </a:r>
                      <a:r>
                        <a:rPr kumimoji="1" lang="en-US" altLang="ja-JP" sz="1050">
                          <a:latin typeface="Yu Gothic UI" panose="020B0500000000000000" pitchFamily="50" charset="-128"/>
                          <a:ea typeface="Yu Gothic UI" panose="020B0500000000000000" pitchFamily="50" charset="-128"/>
                        </a:rPr>
                        <a:t>NDA</a:t>
                      </a:r>
                      <a:r>
                        <a:rPr kumimoji="1" lang="ja-JP" altLang="en-US" sz="1050">
                          <a:latin typeface="Yu Gothic UI" panose="020B0500000000000000" pitchFamily="50" charset="-128"/>
                          <a:ea typeface="Yu Gothic UI" panose="020B0500000000000000" pitchFamily="50" charset="-128"/>
                        </a:rPr>
                        <a:t>の締結数</a:t>
                      </a:r>
                    </a:p>
                  </a:txBody>
                  <a:tcPr anchor="ctr">
                    <a:solidFill>
                      <a:schemeClr val="bg1"/>
                    </a:solidFill>
                  </a:tcPr>
                </a:tc>
                <a:tc>
                  <a:txBody>
                    <a:bodyPr/>
                    <a:lstStyle/>
                    <a:p>
                      <a:pPr algn="ctr"/>
                      <a:r>
                        <a:rPr kumimoji="1" lang="en-US" altLang="ja-JP" sz="1050" dirty="0">
                          <a:latin typeface="Yu Gothic UI" panose="020B0500000000000000" pitchFamily="50" charset="-128"/>
                          <a:ea typeface="Yu Gothic UI" panose="020B0500000000000000" pitchFamily="50" charset="-128"/>
                        </a:rPr>
                        <a:t>15</a:t>
                      </a:r>
                      <a:r>
                        <a:rPr kumimoji="1" lang="ja-JP" altLang="en-US" sz="1050" dirty="0">
                          <a:latin typeface="Yu Gothic UI" panose="020B0500000000000000" pitchFamily="50" charset="-128"/>
                          <a:ea typeface="Yu Gothic UI" panose="020B0500000000000000" pitchFamily="50" charset="-128"/>
                        </a:rPr>
                        <a:t>件</a:t>
                      </a:r>
                    </a:p>
                  </a:txBody>
                  <a:tcPr anchor="ctr">
                    <a:solidFill>
                      <a:schemeClr val="bg1"/>
                    </a:solidFill>
                  </a:tcPr>
                </a:tc>
                <a:extLst>
                  <a:ext uri="{0D108BD9-81ED-4DB2-BD59-A6C34878D82A}">
                    <a16:rowId xmlns:a16="http://schemas.microsoft.com/office/drawing/2014/main" val="2158204259"/>
                  </a:ext>
                </a:extLst>
              </a:tr>
            </a:tbl>
          </a:graphicData>
        </a:graphic>
      </p:graphicFrame>
      <p:graphicFrame>
        <p:nvGraphicFramePr>
          <p:cNvPr id="20" name="表 19">
            <a:extLst>
              <a:ext uri="{FF2B5EF4-FFF2-40B4-BE49-F238E27FC236}">
                <a16:creationId xmlns:a16="http://schemas.microsoft.com/office/drawing/2014/main" id="{6AB7D349-377B-B8BA-A944-7C2362660F78}"/>
              </a:ext>
            </a:extLst>
          </p:cNvPr>
          <p:cNvGraphicFramePr>
            <a:graphicFrameLocks noGrp="1"/>
          </p:cNvGraphicFramePr>
          <p:nvPr>
            <p:extLst>
              <p:ext uri="{D42A27DB-BD31-4B8C-83A1-F6EECF244321}">
                <p14:modId xmlns:p14="http://schemas.microsoft.com/office/powerpoint/2010/main" val="1111090324"/>
              </p:ext>
            </p:extLst>
          </p:nvPr>
        </p:nvGraphicFramePr>
        <p:xfrm>
          <a:off x="414928" y="1773562"/>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① 支援</a:t>
                      </a:r>
                      <a:r>
                        <a:rPr kumimoji="1" lang="en-US" altLang="ja-JP" sz="1050">
                          <a:latin typeface="Yu Gothic UI" panose="020B0500000000000000" pitchFamily="50" charset="-128"/>
                          <a:ea typeface="Yu Gothic UI" panose="020B0500000000000000" pitchFamily="50" charset="-128"/>
                        </a:rPr>
                        <a:t>SU</a:t>
                      </a:r>
                      <a:r>
                        <a:rPr kumimoji="1" lang="ja-JP" altLang="en-US" sz="1050">
                          <a:latin typeface="Yu Gothic UI" panose="020B0500000000000000" pitchFamily="50" charset="-128"/>
                          <a:ea typeface="Yu Gothic UI" panose="020B0500000000000000" pitchFamily="50" charset="-128"/>
                        </a:rPr>
                        <a:t>の採択</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30</a:t>
                      </a:r>
                      <a:r>
                        <a:rPr kumimoji="1" lang="ja-JP" altLang="en-US" sz="1050">
                          <a:latin typeface="Yu Gothic UI" panose="020B0500000000000000" pitchFamily="50" charset="-128"/>
                          <a:ea typeface="Yu Gothic UI" panose="020B0500000000000000" pitchFamily="50" charset="-128"/>
                        </a:rPr>
                        <a:t>社</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5,000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21" name="表 20">
            <a:extLst>
              <a:ext uri="{FF2B5EF4-FFF2-40B4-BE49-F238E27FC236}">
                <a16:creationId xmlns:a16="http://schemas.microsoft.com/office/drawing/2014/main" id="{866800BA-2F16-9A20-3867-991C58D6020C}"/>
              </a:ext>
            </a:extLst>
          </p:cNvPr>
          <p:cNvGraphicFramePr>
            <a:graphicFrameLocks noGrp="1"/>
          </p:cNvGraphicFramePr>
          <p:nvPr>
            <p:extLst>
              <p:ext uri="{D42A27DB-BD31-4B8C-83A1-F6EECF244321}">
                <p14:modId xmlns:p14="http://schemas.microsoft.com/office/powerpoint/2010/main" val="1643494553"/>
              </p:ext>
            </p:extLst>
          </p:nvPr>
        </p:nvGraphicFramePr>
        <p:xfrm>
          <a:off x="3928975" y="2949637"/>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❶ 資金調達件数</a:t>
                      </a:r>
                    </a:p>
                  </a:txBody>
                  <a:tcPr anchor="ctr">
                    <a:solidFill>
                      <a:schemeClr val="bg1"/>
                    </a:solidFill>
                  </a:tcPr>
                </a:tc>
                <a:tc>
                  <a:txBody>
                    <a:bodyPr/>
                    <a:lstStyle/>
                    <a:p>
                      <a:pPr algn="ctr"/>
                      <a:r>
                        <a:rPr kumimoji="1" lang="en-US" altLang="ja-JP" sz="1050" dirty="0">
                          <a:latin typeface="Yu Gothic UI" panose="020B0500000000000000" pitchFamily="50" charset="-128"/>
                          <a:ea typeface="Yu Gothic UI" panose="020B0500000000000000" pitchFamily="50" charset="-128"/>
                        </a:rPr>
                        <a:t>20</a:t>
                      </a:r>
                      <a:r>
                        <a:rPr kumimoji="1" lang="ja-JP" altLang="en-US" sz="1050" dirty="0">
                          <a:latin typeface="Yu Gothic UI" panose="020B0500000000000000" pitchFamily="50" charset="-128"/>
                          <a:ea typeface="Yu Gothic UI" panose="020B0500000000000000" pitchFamily="50" charset="-128"/>
                        </a:rPr>
                        <a:t>件</a:t>
                      </a:r>
                    </a:p>
                  </a:txBody>
                  <a:tcPr anchor="ctr">
                    <a:solidFill>
                      <a:schemeClr val="bg1"/>
                    </a:solidFill>
                  </a:tcPr>
                </a:tc>
                <a:extLst>
                  <a:ext uri="{0D108BD9-81ED-4DB2-BD59-A6C34878D82A}">
                    <a16:rowId xmlns:a16="http://schemas.microsoft.com/office/drawing/2014/main" val="2158204259"/>
                  </a:ext>
                </a:extLst>
              </a:tr>
            </a:tbl>
          </a:graphicData>
        </a:graphic>
      </p:graphicFrame>
      <p:sp>
        <p:nvSpPr>
          <p:cNvPr id="35" name="正方形/長方形 34">
            <a:extLst>
              <a:ext uri="{FF2B5EF4-FFF2-40B4-BE49-F238E27FC236}">
                <a16:creationId xmlns:a16="http://schemas.microsoft.com/office/drawing/2014/main" id="{9FC52386-0B1E-D3E4-B627-886DFD0D39D8}"/>
              </a:ext>
            </a:extLst>
          </p:cNvPr>
          <p:cNvSpPr/>
          <p:nvPr/>
        </p:nvSpPr>
        <p:spPr bwMode="gray">
          <a:xfrm>
            <a:off x="417001" y="1363045"/>
            <a:ext cx="3086395" cy="244641"/>
          </a:xfrm>
          <a:prstGeom prst="rect">
            <a:avLst/>
          </a:prstGeom>
          <a:solidFill>
            <a:schemeClr val="tx1">
              <a:lumMod val="50000"/>
              <a:lumOff val="50000"/>
              <a:alpha val="25000"/>
            </a:schemeClr>
          </a:solidFill>
          <a:ln>
            <a:solidFill>
              <a:schemeClr val="tx1">
                <a:lumMod val="50000"/>
                <a:lumOff val="50000"/>
                <a:alpha val="25000"/>
              </a:scheme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アウトプット</a:t>
            </a:r>
          </a:p>
        </p:txBody>
      </p:sp>
      <p:sp>
        <p:nvSpPr>
          <p:cNvPr id="2" name="正方形/長方形 1">
            <a:extLst>
              <a:ext uri="{FF2B5EF4-FFF2-40B4-BE49-F238E27FC236}">
                <a16:creationId xmlns:a16="http://schemas.microsoft.com/office/drawing/2014/main" id="{B7236E94-0F6F-2A55-31A5-958E7C847452}"/>
              </a:ext>
            </a:extLst>
          </p:cNvPr>
          <p:cNvSpPr/>
          <p:nvPr/>
        </p:nvSpPr>
        <p:spPr bwMode="gray">
          <a:xfrm>
            <a:off x="3923048" y="1363045"/>
            <a:ext cx="3086395"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a:t>
            </a:r>
          </a:p>
        </p:txBody>
      </p:sp>
      <p:sp>
        <p:nvSpPr>
          <p:cNvPr id="4" name="正方形/長方形 3">
            <a:extLst>
              <a:ext uri="{FF2B5EF4-FFF2-40B4-BE49-F238E27FC236}">
                <a16:creationId xmlns:a16="http://schemas.microsoft.com/office/drawing/2014/main" id="{611EC9D7-889A-AE0E-B8C7-E4DCFB417CDF}"/>
              </a:ext>
            </a:extLst>
          </p:cNvPr>
          <p:cNvSpPr/>
          <p:nvPr/>
        </p:nvSpPr>
        <p:spPr bwMode="gray">
          <a:xfrm>
            <a:off x="7482527" y="1363045"/>
            <a:ext cx="2016000"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10x10x10</a:t>
            </a:r>
            <a:r>
              <a:rPr kumimoji="1" lang="ja-JP" altLang="en-US" sz="1200" b="1">
                <a:solidFill>
                  <a:schemeClr val="tx1"/>
                </a:solidFill>
                <a:latin typeface="Yu Gothic UI" panose="020B0500000000000000" pitchFamily="50" charset="-128"/>
                <a:ea typeface="Yu Gothic UI" panose="020B0500000000000000" pitchFamily="50" charset="-128"/>
              </a:rPr>
              <a:t>への貢献</a:t>
            </a:r>
          </a:p>
        </p:txBody>
      </p:sp>
      <p:sp>
        <p:nvSpPr>
          <p:cNvPr id="6" name="正方形/長方形 5">
            <a:extLst>
              <a:ext uri="{FF2B5EF4-FFF2-40B4-BE49-F238E27FC236}">
                <a16:creationId xmlns:a16="http://schemas.microsoft.com/office/drawing/2014/main" id="{E654042F-04C5-D93B-5902-A8CBCAA689BD}"/>
              </a:ext>
            </a:extLst>
          </p:cNvPr>
          <p:cNvSpPr/>
          <p:nvPr/>
        </p:nvSpPr>
        <p:spPr bwMode="gray">
          <a:xfrm>
            <a:off x="7482527" y="3718144"/>
            <a:ext cx="2016000" cy="1131164"/>
          </a:xfrm>
          <a:prstGeom prst="rect">
            <a:avLst/>
          </a:prstGeom>
          <a:solidFill>
            <a:schemeClr val="bg1">
              <a:alpha val="25000"/>
            </a:scheme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a:solidFill>
                  <a:schemeClr val="tx1"/>
                </a:solidFill>
                <a:latin typeface="Yu Gothic UI" panose="020B0500000000000000" pitchFamily="50" charset="-128"/>
                <a:ea typeface="Yu Gothic UI" panose="020B0500000000000000" pitchFamily="50" charset="-128"/>
              </a:rPr>
              <a:t>グローバル </a:t>
            </a:r>
            <a:r>
              <a:rPr kumimoji="1" lang="en-US" altLang="ja-JP" sz="1600" b="1">
                <a:solidFill>
                  <a:schemeClr val="tx1"/>
                </a:solidFill>
                <a:latin typeface="Yu Gothic UI" panose="020B0500000000000000" pitchFamily="50" charset="-128"/>
                <a:ea typeface="Yu Gothic UI" panose="020B0500000000000000" pitchFamily="50" charset="-128"/>
              </a:rPr>
              <a:t>x 10</a:t>
            </a:r>
          </a:p>
          <a:p>
            <a:pPr algn="ctr">
              <a:buFont typeface="Wingdings 2" pitchFamily="18" charset="2"/>
              <a:buNone/>
            </a:pP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solidFill>
                  <a:schemeClr val="tx1"/>
                </a:solidFill>
                <a:latin typeface="Yu Gothic UI" panose="020B0500000000000000" pitchFamily="50" charset="-128"/>
                <a:ea typeface="Yu Gothic UI" panose="020B0500000000000000" pitchFamily="50" charset="-128"/>
              </a:rPr>
              <a:t>東京発ユニコーン数 </a:t>
            </a:r>
            <a:r>
              <a:rPr kumimoji="1" lang="en-US" altLang="ja-JP" sz="1200">
                <a:solidFill>
                  <a:schemeClr val="tx1"/>
                </a:solidFill>
                <a:latin typeface="Yu Gothic UI" panose="020B0500000000000000" pitchFamily="50" charset="-128"/>
                <a:ea typeface="Yu Gothic UI" panose="020B0500000000000000" pitchFamily="50" charset="-128"/>
              </a:rPr>
              <a:t>10</a:t>
            </a:r>
            <a:r>
              <a:rPr kumimoji="1" lang="ja-JP" altLang="en-US" sz="1200">
                <a:solidFill>
                  <a:schemeClr val="tx1"/>
                </a:solidFill>
                <a:latin typeface="Yu Gothic UI" panose="020B0500000000000000" pitchFamily="50" charset="-128"/>
                <a:ea typeface="Yu Gothic UI" panose="020B0500000000000000" pitchFamily="50" charset="-128"/>
              </a:rPr>
              <a:t>倍</a:t>
            </a:r>
          </a:p>
        </p:txBody>
      </p:sp>
      <p:graphicFrame>
        <p:nvGraphicFramePr>
          <p:cNvPr id="9" name="表 8">
            <a:extLst>
              <a:ext uri="{FF2B5EF4-FFF2-40B4-BE49-F238E27FC236}">
                <a16:creationId xmlns:a16="http://schemas.microsoft.com/office/drawing/2014/main" id="{EE1CF1BA-F9A0-9075-010A-07BBEB1DDA47}"/>
              </a:ext>
            </a:extLst>
          </p:cNvPr>
          <p:cNvGraphicFramePr>
            <a:graphicFrameLocks noGrp="1"/>
          </p:cNvGraphicFramePr>
          <p:nvPr>
            <p:extLst>
              <p:ext uri="{D42A27DB-BD31-4B8C-83A1-F6EECF244321}">
                <p14:modId xmlns:p14="http://schemas.microsoft.com/office/powerpoint/2010/main" val="209357584"/>
              </p:ext>
            </p:extLst>
          </p:nvPr>
        </p:nvGraphicFramePr>
        <p:xfrm>
          <a:off x="508334" y="3413513"/>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③ 実証候補先との</a:t>
                      </a:r>
                      <a:endParaRPr kumimoji="1" lang="en-US" altLang="ja-JP" sz="1050">
                        <a:latin typeface="Yu Gothic UI" panose="020B0500000000000000" pitchFamily="50" charset="-128"/>
                        <a:ea typeface="Yu Gothic UI" panose="020B0500000000000000" pitchFamily="50" charset="-128"/>
                      </a:endParaRPr>
                    </a:p>
                    <a:p>
                      <a:pPr algn="ctr"/>
                      <a:r>
                        <a:rPr kumimoji="1" lang="ja-JP" altLang="en-US" sz="1050">
                          <a:latin typeface="Yu Gothic UI" panose="020B0500000000000000" pitchFamily="50" charset="-128"/>
                          <a:ea typeface="Yu Gothic UI" panose="020B0500000000000000" pitchFamily="50" charset="-128"/>
                        </a:rPr>
                        <a:t>マッチング</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90</a:t>
                      </a:r>
                      <a:r>
                        <a:rPr kumimoji="1" lang="ja-JP" altLang="en-US" sz="1050">
                          <a:latin typeface="Yu Gothic UI" panose="020B0500000000000000" pitchFamily="50" charset="-128"/>
                          <a:ea typeface="Yu Gothic UI" panose="020B0500000000000000" pitchFamily="50" charset="-128"/>
                        </a:rPr>
                        <a:t>回</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90,000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13" name="表 12">
            <a:extLst>
              <a:ext uri="{FF2B5EF4-FFF2-40B4-BE49-F238E27FC236}">
                <a16:creationId xmlns:a16="http://schemas.microsoft.com/office/drawing/2014/main" id="{AD99D659-27C7-25F8-7543-8E412AF4BCA3}"/>
              </a:ext>
            </a:extLst>
          </p:cNvPr>
          <p:cNvGraphicFramePr>
            <a:graphicFrameLocks noGrp="1"/>
          </p:cNvGraphicFramePr>
          <p:nvPr>
            <p:extLst>
              <p:ext uri="{D42A27DB-BD31-4B8C-83A1-F6EECF244321}">
                <p14:modId xmlns:p14="http://schemas.microsoft.com/office/powerpoint/2010/main" val="2009952005"/>
              </p:ext>
            </p:extLst>
          </p:nvPr>
        </p:nvGraphicFramePr>
        <p:xfrm>
          <a:off x="508334" y="3988000"/>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④ ピッチイベント</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6</a:t>
                      </a:r>
                      <a:r>
                        <a:rPr kumimoji="1" lang="ja-JP" altLang="en-US" sz="1050">
                          <a:latin typeface="Yu Gothic UI" panose="020B0500000000000000" pitchFamily="50" charset="-128"/>
                          <a:ea typeface="Yu Gothic UI" panose="020B0500000000000000" pitchFamily="50" charset="-128"/>
                        </a:rPr>
                        <a:t>回</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90,000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14" name="表 13">
            <a:extLst>
              <a:ext uri="{FF2B5EF4-FFF2-40B4-BE49-F238E27FC236}">
                <a16:creationId xmlns:a16="http://schemas.microsoft.com/office/drawing/2014/main" id="{53853A79-BA34-5165-0BE7-209708203E5F}"/>
              </a:ext>
            </a:extLst>
          </p:cNvPr>
          <p:cNvGraphicFramePr>
            <a:graphicFrameLocks noGrp="1"/>
          </p:cNvGraphicFramePr>
          <p:nvPr>
            <p:extLst>
              <p:ext uri="{D42A27DB-BD31-4B8C-83A1-F6EECF244321}">
                <p14:modId xmlns:p14="http://schemas.microsoft.com/office/powerpoint/2010/main" val="2363420014"/>
              </p:ext>
            </p:extLst>
          </p:nvPr>
        </p:nvGraphicFramePr>
        <p:xfrm>
          <a:off x="414928" y="5541063"/>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⑥ </a:t>
                      </a:r>
                      <a:r>
                        <a:rPr kumimoji="1" lang="en-US" altLang="ja-JP" sz="1050">
                          <a:latin typeface="Yu Gothic UI" panose="020B0500000000000000" pitchFamily="50" charset="-128"/>
                          <a:ea typeface="Yu Gothic UI" panose="020B0500000000000000" pitchFamily="50" charset="-128"/>
                        </a:rPr>
                        <a:t>PoC</a:t>
                      </a:r>
                      <a:r>
                        <a:rPr kumimoji="1" lang="ja-JP" altLang="en-US" sz="1050">
                          <a:latin typeface="Yu Gothic UI" panose="020B0500000000000000" pitchFamily="50" charset="-128"/>
                          <a:ea typeface="Yu Gothic UI" panose="020B0500000000000000" pitchFamily="50" charset="-128"/>
                        </a:rPr>
                        <a:t>費用の提供</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30,000</a:t>
                      </a:r>
                      <a:r>
                        <a:rPr kumimoji="1" lang="ja-JP" altLang="en-US" sz="1050">
                          <a:latin typeface="Yu Gothic UI" panose="020B0500000000000000" pitchFamily="50" charset="-128"/>
                          <a:ea typeface="Yu Gothic UI" panose="020B0500000000000000" pitchFamily="50" charset="-128"/>
                        </a:rPr>
                        <a:t>千円</a:t>
                      </a:r>
                      <a:endParaRPr kumimoji="1" lang="en-US" altLang="ja-JP" sz="1050">
                        <a:latin typeface="Yu Gothic UI" panose="020B0500000000000000" pitchFamily="50" charset="-128"/>
                        <a:ea typeface="Yu Gothic UI" panose="020B0500000000000000" pitchFamily="50" charset="-128"/>
                      </a:endParaRP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30,000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sp>
        <p:nvSpPr>
          <p:cNvPr id="60" name="二等辺三角形 59">
            <a:extLst>
              <a:ext uri="{FF2B5EF4-FFF2-40B4-BE49-F238E27FC236}">
                <a16:creationId xmlns:a16="http://schemas.microsoft.com/office/drawing/2014/main" id="{83359529-1424-028A-8FAA-F00B2424080E}"/>
              </a:ext>
            </a:extLst>
          </p:cNvPr>
          <p:cNvSpPr/>
          <p:nvPr/>
        </p:nvSpPr>
        <p:spPr bwMode="gray">
          <a:xfrm flipV="1">
            <a:off x="1070825" y="2360491"/>
            <a:ext cx="1778746" cy="117286"/>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cxnSp>
        <p:nvCxnSpPr>
          <p:cNvPr id="72" name="コネクタ: カギ線 71">
            <a:extLst>
              <a:ext uri="{FF2B5EF4-FFF2-40B4-BE49-F238E27FC236}">
                <a16:creationId xmlns:a16="http://schemas.microsoft.com/office/drawing/2014/main" id="{C04D4B48-80E0-E0E5-9414-3CE75193C0DB}"/>
              </a:ext>
            </a:extLst>
          </p:cNvPr>
          <p:cNvCxnSpPr>
            <a:cxnSpLocks/>
            <a:stCxn id="21" idx="1"/>
            <a:endCxn id="54" idx="3"/>
          </p:cNvCxnSpPr>
          <p:nvPr/>
        </p:nvCxnSpPr>
        <p:spPr>
          <a:xfrm rot="10800000" flipV="1">
            <a:off x="3501327" y="3201097"/>
            <a:ext cx="427649" cy="707668"/>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5" name="コネクタ: カギ線 74">
            <a:extLst>
              <a:ext uri="{FF2B5EF4-FFF2-40B4-BE49-F238E27FC236}">
                <a16:creationId xmlns:a16="http://schemas.microsoft.com/office/drawing/2014/main" id="{280BF6AA-5C02-A3A9-29C4-2128EFC3061C}"/>
              </a:ext>
            </a:extLst>
          </p:cNvPr>
          <p:cNvCxnSpPr>
            <a:cxnSpLocks/>
            <a:stCxn id="17" idx="1"/>
            <a:endCxn id="54" idx="3"/>
          </p:cNvCxnSpPr>
          <p:nvPr/>
        </p:nvCxnSpPr>
        <p:spPr>
          <a:xfrm rot="10800000">
            <a:off x="3501327" y="3908766"/>
            <a:ext cx="427649" cy="588045"/>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aphicFrame>
        <p:nvGraphicFramePr>
          <p:cNvPr id="78" name="表 77">
            <a:extLst>
              <a:ext uri="{FF2B5EF4-FFF2-40B4-BE49-F238E27FC236}">
                <a16:creationId xmlns:a16="http://schemas.microsoft.com/office/drawing/2014/main" id="{906660F0-19C4-89E1-8553-7B4A29AC31EB}"/>
              </a:ext>
            </a:extLst>
          </p:cNvPr>
          <p:cNvGraphicFramePr>
            <a:graphicFrameLocks noGrp="1"/>
          </p:cNvGraphicFramePr>
          <p:nvPr>
            <p:extLst>
              <p:ext uri="{D42A27DB-BD31-4B8C-83A1-F6EECF244321}">
                <p14:modId xmlns:p14="http://schemas.microsoft.com/office/powerpoint/2010/main" val="1052669902"/>
              </p:ext>
            </p:extLst>
          </p:nvPr>
        </p:nvGraphicFramePr>
        <p:xfrm>
          <a:off x="3929892" y="5541063"/>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➌ 実証の完了</a:t>
                      </a:r>
                    </a:p>
                  </a:txBody>
                  <a:tcPr anchor="ctr">
                    <a:solidFill>
                      <a:schemeClr val="bg1"/>
                    </a:solidFill>
                  </a:tcPr>
                </a:tc>
                <a:tc>
                  <a:txBody>
                    <a:bodyPr/>
                    <a:lstStyle/>
                    <a:p>
                      <a:pPr algn="ctr"/>
                      <a:r>
                        <a:rPr kumimoji="1" lang="en-US" altLang="ja-JP" sz="1050" dirty="0">
                          <a:latin typeface="Yu Gothic UI" panose="020B0500000000000000" pitchFamily="50" charset="-128"/>
                          <a:ea typeface="Yu Gothic UI" panose="020B0500000000000000" pitchFamily="50" charset="-128"/>
                        </a:rPr>
                        <a:t>10</a:t>
                      </a:r>
                      <a:r>
                        <a:rPr kumimoji="1" lang="ja-JP" altLang="en-US" sz="1050" dirty="0">
                          <a:latin typeface="Yu Gothic UI" panose="020B0500000000000000" pitchFamily="50" charset="-128"/>
                          <a:ea typeface="Yu Gothic UI" panose="020B0500000000000000" pitchFamily="50" charset="-128"/>
                        </a:rPr>
                        <a:t>件</a:t>
                      </a:r>
                    </a:p>
                  </a:txBody>
                  <a:tcPr anchor="ctr">
                    <a:solidFill>
                      <a:schemeClr val="bg1"/>
                    </a:solidFill>
                  </a:tcPr>
                </a:tc>
                <a:extLst>
                  <a:ext uri="{0D108BD9-81ED-4DB2-BD59-A6C34878D82A}">
                    <a16:rowId xmlns:a16="http://schemas.microsoft.com/office/drawing/2014/main" val="2158204259"/>
                  </a:ext>
                </a:extLst>
              </a:tr>
            </a:tbl>
          </a:graphicData>
        </a:graphic>
      </p:graphicFrame>
      <p:cxnSp>
        <p:nvCxnSpPr>
          <p:cNvPr id="83" name="コネクタ: カギ線 82">
            <a:extLst>
              <a:ext uri="{FF2B5EF4-FFF2-40B4-BE49-F238E27FC236}">
                <a16:creationId xmlns:a16="http://schemas.microsoft.com/office/drawing/2014/main" id="{634534C1-D261-FD2E-1D97-71508779BACE}"/>
              </a:ext>
            </a:extLst>
          </p:cNvPr>
          <p:cNvCxnSpPr>
            <a:cxnSpLocks/>
            <a:stCxn id="17" idx="2"/>
            <a:endCxn id="14" idx="0"/>
          </p:cNvCxnSpPr>
          <p:nvPr/>
        </p:nvCxnSpPr>
        <p:spPr>
          <a:xfrm rot="5400000">
            <a:off x="3318556" y="3387842"/>
            <a:ext cx="792793" cy="3513649"/>
          </a:xfrm>
          <a:prstGeom prst="bentConnector3">
            <a:avLst>
              <a:gd name="adj1" fmla="val 76975"/>
            </a:avLst>
          </a:prstGeom>
          <a:ln w="12700">
            <a:solidFill>
              <a:schemeClr val="tx2"/>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4" name="直線コネクタ 93">
            <a:extLst>
              <a:ext uri="{FF2B5EF4-FFF2-40B4-BE49-F238E27FC236}">
                <a16:creationId xmlns:a16="http://schemas.microsoft.com/office/drawing/2014/main" id="{5D40A0C7-FD7B-2FE9-1B7B-C0970C075CAB}"/>
              </a:ext>
            </a:extLst>
          </p:cNvPr>
          <p:cNvCxnSpPr>
            <a:cxnSpLocks/>
            <a:stCxn id="14" idx="3"/>
            <a:endCxn id="78" idx="1"/>
          </p:cNvCxnSpPr>
          <p:nvPr/>
        </p:nvCxnSpPr>
        <p:spPr>
          <a:xfrm>
            <a:off x="3501326" y="5792523"/>
            <a:ext cx="428566" cy="0"/>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0" name="コネクタ: カギ線 99">
            <a:extLst>
              <a:ext uri="{FF2B5EF4-FFF2-40B4-BE49-F238E27FC236}">
                <a16:creationId xmlns:a16="http://schemas.microsoft.com/office/drawing/2014/main" id="{303E29BB-3409-A2CD-8ECD-7E8DC90F6A26}"/>
              </a:ext>
            </a:extLst>
          </p:cNvPr>
          <p:cNvCxnSpPr>
            <a:cxnSpLocks/>
            <a:stCxn id="6" idx="1"/>
            <a:endCxn id="21" idx="3"/>
          </p:cNvCxnSpPr>
          <p:nvPr/>
        </p:nvCxnSpPr>
        <p:spPr>
          <a:xfrm rot="10800000">
            <a:off x="7014577" y="3201098"/>
            <a:ext cx="467950" cy="1082629"/>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6" name="コネクタ: カギ線 105">
            <a:extLst>
              <a:ext uri="{FF2B5EF4-FFF2-40B4-BE49-F238E27FC236}">
                <a16:creationId xmlns:a16="http://schemas.microsoft.com/office/drawing/2014/main" id="{6E4641B5-6C98-3025-DB40-41DF18C551BA}"/>
              </a:ext>
            </a:extLst>
          </p:cNvPr>
          <p:cNvCxnSpPr>
            <a:cxnSpLocks/>
            <a:stCxn id="6" idx="1"/>
            <a:endCxn id="78" idx="3"/>
          </p:cNvCxnSpPr>
          <p:nvPr/>
        </p:nvCxnSpPr>
        <p:spPr>
          <a:xfrm rot="10800000" flipV="1">
            <a:off x="7015495" y="4283725"/>
            <a:ext cx="467033" cy="1508797"/>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aphicFrame>
        <p:nvGraphicFramePr>
          <p:cNvPr id="15" name="表 14">
            <a:extLst>
              <a:ext uri="{FF2B5EF4-FFF2-40B4-BE49-F238E27FC236}">
                <a16:creationId xmlns:a16="http://schemas.microsoft.com/office/drawing/2014/main" id="{502EC501-4616-252A-A246-D0F7AF16D9A6}"/>
              </a:ext>
            </a:extLst>
          </p:cNvPr>
          <p:cNvGraphicFramePr>
            <a:graphicFrameLocks noGrp="1"/>
          </p:cNvGraphicFramePr>
          <p:nvPr>
            <p:extLst>
              <p:ext uri="{D42A27DB-BD31-4B8C-83A1-F6EECF244321}">
                <p14:modId xmlns:p14="http://schemas.microsoft.com/office/powerpoint/2010/main" val="551846926"/>
              </p:ext>
            </p:extLst>
          </p:nvPr>
        </p:nvGraphicFramePr>
        <p:xfrm>
          <a:off x="506263" y="4562487"/>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b="1">
                          <a:solidFill>
                            <a:schemeClr val="bg1"/>
                          </a:solidFill>
                          <a:latin typeface="Yu Gothic UI" panose="020B0500000000000000" pitchFamily="50" charset="-128"/>
                          <a:ea typeface="Yu Gothic UI" panose="020B0500000000000000" pitchFamily="50" charset="-128"/>
                        </a:rPr>
                        <a:t>⑤ メンタリング</a:t>
                      </a:r>
                    </a:p>
                  </a:txBody>
                  <a:tcPr anchor="ctr">
                    <a:solidFill>
                      <a:schemeClr val="tx1">
                        <a:lumMod val="50000"/>
                        <a:lumOff val="50000"/>
                      </a:schemeClr>
                    </a:solidFill>
                  </a:tcPr>
                </a:tc>
                <a:tc>
                  <a:txBody>
                    <a:bodyPr/>
                    <a:lstStyle/>
                    <a:p>
                      <a:pPr algn="ctr"/>
                      <a:r>
                        <a:rPr kumimoji="1" lang="en-US" altLang="ja-JP" sz="1050" b="1">
                          <a:solidFill>
                            <a:schemeClr val="bg1"/>
                          </a:solidFill>
                          <a:latin typeface="Yu Gothic UI" panose="020B0500000000000000" pitchFamily="50" charset="-128"/>
                          <a:ea typeface="Yu Gothic UI" panose="020B0500000000000000" pitchFamily="50" charset="-128"/>
                        </a:rPr>
                        <a:t>180</a:t>
                      </a:r>
                      <a:r>
                        <a:rPr kumimoji="1" lang="ja-JP" altLang="en-US" sz="1050" b="1">
                          <a:solidFill>
                            <a:schemeClr val="bg1"/>
                          </a:solidFill>
                          <a:latin typeface="Yu Gothic UI" panose="020B0500000000000000" pitchFamily="50" charset="-128"/>
                          <a:ea typeface="Yu Gothic UI" panose="020B0500000000000000" pitchFamily="50" charset="-128"/>
                        </a:rPr>
                        <a:t>回</a:t>
                      </a:r>
                    </a:p>
                  </a:txBody>
                  <a:tcPr anchor="ctr">
                    <a:solidFill>
                      <a:schemeClr val="tx1">
                        <a:lumMod val="50000"/>
                        <a:lumOff val="50000"/>
                      </a:schemeClr>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ja-JP" altLang="en-US" sz="1050" b="1" dirty="0">
                          <a:solidFill>
                            <a:schemeClr val="bg1"/>
                          </a:solidFill>
                          <a:latin typeface="Yu Gothic UI" panose="020B0500000000000000" pitchFamily="50" charset="-128"/>
                          <a:ea typeface="Yu Gothic UI" panose="020B0500000000000000" pitchFamily="50" charset="-128"/>
                        </a:rPr>
                        <a:t>既存取組</a:t>
                      </a:r>
                    </a:p>
                  </a:txBody>
                  <a:tcPr anchor="ctr">
                    <a:solidFill>
                      <a:schemeClr val="tx1">
                        <a:lumMod val="50000"/>
                        <a:lumOff val="50000"/>
                      </a:schemeClr>
                    </a:solidFill>
                  </a:tcPr>
                </a:tc>
                <a:extLst>
                  <a:ext uri="{0D108BD9-81ED-4DB2-BD59-A6C34878D82A}">
                    <a16:rowId xmlns:a16="http://schemas.microsoft.com/office/drawing/2014/main" val="525842024"/>
                  </a:ext>
                </a:extLst>
              </a:tr>
            </a:tbl>
          </a:graphicData>
        </a:graphic>
      </p:graphicFrame>
      <p:sp>
        <p:nvSpPr>
          <p:cNvPr id="11" name="正方形/長方形 10">
            <a:extLst>
              <a:ext uri="{FF2B5EF4-FFF2-40B4-BE49-F238E27FC236}">
                <a16:creationId xmlns:a16="http://schemas.microsoft.com/office/drawing/2014/main" id="{6A2B617C-F764-29B7-CC69-2D1D5CE943DD}"/>
              </a:ext>
            </a:extLst>
          </p:cNvPr>
          <p:cNvSpPr/>
          <p:nvPr/>
        </p:nvSpPr>
        <p:spPr bwMode="gray">
          <a:xfrm>
            <a:off x="0" y="0"/>
            <a:ext cx="9906000" cy="1016000"/>
          </a:xfrm>
          <a:prstGeom prst="rect">
            <a:avLst/>
          </a:prstGeom>
          <a:solidFill>
            <a:srgbClr val="DA291C">
              <a:alpha val="20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記載例</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アウトプット</a:t>
            </a:r>
            <a:r>
              <a:rPr kumimoji="1" lang="ja-JP" altLang="en-US" sz="1400">
                <a:solidFill>
                  <a:prstClr val="black"/>
                </a:solidFill>
                <a:latin typeface="Yu Gothic UI" panose="020B0500000000000000" pitchFamily="50" charset="-128"/>
                <a:ea typeface="Yu Gothic UI" panose="020B0500000000000000" pitchFamily="50" charset="-128"/>
              </a:rPr>
              <a:t>ごとのつながりやアウトプット・アウトカムのつながりの示し方など、ご参照ください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spTree>
    <p:extLst>
      <p:ext uri="{BB962C8B-B14F-4D97-AF65-F5344CB8AC3E}">
        <p14:creationId xmlns:p14="http://schemas.microsoft.com/office/powerpoint/2010/main" val="35622396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13</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スケジュール</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1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13" name="吹き出し: 四角形 12">
            <a:extLst>
              <a:ext uri="{FF2B5EF4-FFF2-40B4-BE49-F238E27FC236}">
                <a16:creationId xmlns:a16="http://schemas.microsoft.com/office/drawing/2014/main" id="{655A8514-E85C-E5C5-6BA8-0690D56EBC63}"/>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a:t>
            </a:r>
            <a:r>
              <a:rPr kumimoji="1" lang="ja-JP" altLang="en-US" sz="1400" b="1">
                <a:solidFill>
                  <a:prstClr val="black"/>
                </a:solidFill>
                <a:latin typeface="Yu Gothic UI" panose="020B0500000000000000" pitchFamily="50" charset="-128"/>
                <a:ea typeface="Yu Gothic UI" panose="020B0500000000000000" pitchFamily="50" charset="-128"/>
              </a:rPr>
              <a:t>あり</a:t>
            </a:r>
            <a:r>
              <a:rPr kumimoji="1" lang="en-US" altLang="ja-JP" sz="140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45" name="正方形/長方形 44">
            <a:extLst>
              <a:ext uri="{FF2B5EF4-FFF2-40B4-BE49-F238E27FC236}">
                <a16:creationId xmlns:a16="http://schemas.microsoft.com/office/drawing/2014/main" id="{8A4E0614-71EC-E4A9-1A29-D4C498129DA2}"/>
              </a:ext>
            </a:extLst>
          </p:cNvPr>
          <p:cNvSpPr/>
          <p:nvPr/>
        </p:nvSpPr>
        <p:spPr bwMode="gray">
          <a:xfrm>
            <a:off x="420359"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次ページの枠を活用ください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ご提出時には本ページを削除ください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47" name="正方形/長方形 46">
            <a:extLst>
              <a:ext uri="{FF2B5EF4-FFF2-40B4-BE49-F238E27FC236}">
                <a16:creationId xmlns:a16="http://schemas.microsoft.com/office/drawing/2014/main" id="{B7FB7022-425B-AA0A-77D5-48401E0C10AB}"/>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50" name="グループ化 49">
            <a:extLst>
              <a:ext uri="{FF2B5EF4-FFF2-40B4-BE49-F238E27FC236}">
                <a16:creationId xmlns:a16="http://schemas.microsoft.com/office/drawing/2014/main" id="{E0960A0D-00CC-3B05-D526-F84235092BA5}"/>
              </a:ext>
            </a:extLst>
          </p:cNvPr>
          <p:cNvGrpSpPr/>
          <p:nvPr/>
        </p:nvGrpSpPr>
        <p:grpSpPr>
          <a:xfrm>
            <a:off x="5333476" y="1291675"/>
            <a:ext cx="3960000" cy="378023"/>
            <a:chOff x="597599" y="3611405"/>
            <a:chExt cx="3960000" cy="223896"/>
          </a:xfrm>
        </p:grpSpPr>
        <p:sp>
          <p:nvSpPr>
            <p:cNvPr id="63" name="正方形/長方形 62">
              <a:extLst>
                <a:ext uri="{FF2B5EF4-FFF2-40B4-BE49-F238E27FC236}">
                  <a16:creationId xmlns:a16="http://schemas.microsoft.com/office/drawing/2014/main" id="{370E1EBF-2FAC-9E27-F717-D77112FD54B7}"/>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65" name="正方形/長方形 64">
              <a:extLst>
                <a:ext uri="{FF2B5EF4-FFF2-40B4-BE49-F238E27FC236}">
                  <a16:creationId xmlns:a16="http://schemas.microsoft.com/office/drawing/2014/main" id="{565854CA-71C0-E85A-F62F-A66BBB2A76E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51" name="グループ化 50">
            <a:extLst>
              <a:ext uri="{FF2B5EF4-FFF2-40B4-BE49-F238E27FC236}">
                <a16:creationId xmlns:a16="http://schemas.microsoft.com/office/drawing/2014/main" id="{FE315F2A-EA7A-0211-3106-809E390BB736}"/>
              </a:ext>
            </a:extLst>
          </p:cNvPr>
          <p:cNvGrpSpPr/>
          <p:nvPr/>
        </p:nvGrpSpPr>
        <p:grpSpPr>
          <a:xfrm>
            <a:off x="5333476" y="1729301"/>
            <a:ext cx="3960000" cy="378023"/>
            <a:chOff x="597599" y="3611405"/>
            <a:chExt cx="3960000" cy="223896"/>
          </a:xfrm>
        </p:grpSpPr>
        <p:sp>
          <p:nvSpPr>
            <p:cNvPr id="61" name="正方形/長方形 60">
              <a:extLst>
                <a:ext uri="{FF2B5EF4-FFF2-40B4-BE49-F238E27FC236}">
                  <a16:creationId xmlns:a16="http://schemas.microsoft.com/office/drawing/2014/main" id="{7967393E-3EE6-8503-1623-588AD8C05AFD}"/>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実施計画に実行可能性があるか</a:t>
              </a:r>
              <a:endParaRPr kumimoji="1" lang="en-US" altLang="ja-JP" sz="1100">
                <a:latin typeface="Yu Gothic UI" panose="020B0500000000000000" pitchFamily="50" charset="-128"/>
                <a:ea typeface="Yu Gothic UI" panose="020B0500000000000000" pitchFamily="50" charset="-128"/>
              </a:endParaRPr>
            </a:p>
          </p:txBody>
        </p:sp>
        <p:sp>
          <p:nvSpPr>
            <p:cNvPr id="62" name="正方形/長方形 61">
              <a:extLst>
                <a:ext uri="{FF2B5EF4-FFF2-40B4-BE49-F238E27FC236}">
                  <a16:creationId xmlns:a16="http://schemas.microsoft.com/office/drawing/2014/main" id="{1B64A98E-FF08-F9C2-87CE-6C71CDCD535C}"/>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52" name="グループ化 51">
            <a:extLst>
              <a:ext uri="{FF2B5EF4-FFF2-40B4-BE49-F238E27FC236}">
                <a16:creationId xmlns:a16="http://schemas.microsoft.com/office/drawing/2014/main" id="{7250A0E8-BB75-F1FA-B984-4796642728E6}"/>
              </a:ext>
            </a:extLst>
          </p:cNvPr>
          <p:cNvGrpSpPr/>
          <p:nvPr/>
        </p:nvGrpSpPr>
        <p:grpSpPr>
          <a:xfrm>
            <a:off x="5333476" y="2166927"/>
            <a:ext cx="3960000" cy="378023"/>
            <a:chOff x="597599" y="3611405"/>
            <a:chExt cx="3960000" cy="223896"/>
          </a:xfrm>
        </p:grpSpPr>
        <p:sp>
          <p:nvSpPr>
            <p:cNvPr id="59" name="正方形/長方形 58">
              <a:extLst>
                <a:ext uri="{FF2B5EF4-FFF2-40B4-BE49-F238E27FC236}">
                  <a16:creationId xmlns:a16="http://schemas.microsoft.com/office/drawing/2014/main" id="{D7BDC9AB-B554-475C-D90E-89103C132CD5}"/>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到達可能性があるか</a:t>
              </a:r>
              <a:endParaRPr kumimoji="1" lang="en-US" altLang="ja-JP" sz="1100">
                <a:latin typeface="Yu Gothic UI" panose="020B0500000000000000" pitchFamily="50" charset="-128"/>
                <a:ea typeface="Yu Gothic UI" panose="020B0500000000000000" pitchFamily="50" charset="-128"/>
              </a:endParaRPr>
            </a:p>
          </p:txBody>
        </p:sp>
        <p:sp>
          <p:nvSpPr>
            <p:cNvPr id="60" name="正方形/長方形 59">
              <a:extLst>
                <a:ext uri="{FF2B5EF4-FFF2-40B4-BE49-F238E27FC236}">
                  <a16:creationId xmlns:a16="http://schemas.microsoft.com/office/drawing/2014/main" id="{6F2C6BF7-C70F-5919-4B1E-37879A986A2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70" name="グループ化 69">
            <a:extLst>
              <a:ext uri="{FF2B5EF4-FFF2-40B4-BE49-F238E27FC236}">
                <a16:creationId xmlns:a16="http://schemas.microsoft.com/office/drawing/2014/main" id="{41B98B9F-D5B1-1D79-9831-ABE735CF0A45}"/>
              </a:ext>
            </a:extLst>
          </p:cNvPr>
          <p:cNvGrpSpPr/>
          <p:nvPr/>
        </p:nvGrpSpPr>
        <p:grpSpPr>
          <a:xfrm>
            <a:off x="5136794" y="3664674"/>
            <a:ext cx="4353195" cy="2644051"/>
            <a:chOff x="5136794" y="3451834"/>
            <a:chExt cx="4353195" cy="2644051"/>
          </a:xfrm>
        </p:grpSpPr>
        <p:sp>
          <p:nvSpPr>
            <p:cNvPr id="71" name="正方形/長方形 70">
              <a:extLst>
                <a:ext uri="{FF2B5EF4-FFF2-40B4-BE49-F238E27FC236}">
                  <a16:creationId xmlns:a16="http://schemas.microsoft.com/office/drawing/2014/main" id="{2122A89A-A670-846F-1A6B-FCF711F4CBCD}"/>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提案する取組内容で予定をしている</a:t>
              </a:r>
              <a:r>
                <a:rPr kumimoji="1" lang="ja-JP" altLang="en-US" sz="1200" b="1">
                  <a:latin typeface="Yu Gothic UI" panose="020B0500000000000000" pitchFamily="50" charset="-128"/>
                  <a:ea typeface="Yu Gothic UI" panose="020B0500000000000000" pitchFamily="50" charset="-128"/>
                </a:rPr>
                <a:t>アウトプット</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およびアウトカム</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の実施・達成時期について記載</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本事業の実施スケジュール（アウトプット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の実施時期）</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想定されるアウトカム達成時期および達成件数（マイルストン）</a:t>
              </a:r>
              <a:endParaRPr kumimoji="1" lang="en-US" altLang="ja-JP" sz="1200">
                <a:latin typeface="Yu Gothic UI" panose="020B0500000000000000" pitchFamily="50" charset="-128"/>
                <a:ea typeface="Yu Gothic UI" panose="020B0500000000000000" pitchFamily="50" charset="-128"/>
              </a:endParaRPr>
            </a:p>
          </p:txBody>
        </p:sp>
        <p:sp>
          <p:nvSpPr>
            <p:cNvPr id="72" name="正方形/長方形 71">
              <a:extLst>
                <a:ext uri="{FF2B5EF4-FFF2-40B4-BE49-F238E27FC236}">
                  <a16:creationId xmlns:a16="http://schemas.microsoft.com/office/drawing/2014/main" id="{71785CEF-A8BC-8D5C-25B1-2931C67A1577}"/>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2" name="正方形/長方形 1">
            <a:extLst>
              <a:ext uri="{FF2B5EF4-FFF2-40B4-BE49-F238E27FC236}">
                <a16:creationId xmlns:a16="http://schemas.microsoft.com/office/drawing/2014/main" id="{E979D41D-1D8D-FB9C-6F73-4FC07F9A3CC0}"/>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2172458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14</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スケジュール</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1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角丸四角形 23">
            <a:extLst>
              <a:ext uri="{FF2B5EF4-FFF2-40B4-BE49-F238E27FC236}">
                <a16:creationId xmlns:a16="http://schemas.microsoft.com/office/drawing/2014/main" id="{08CC9C6A-A2DE-845F-C268-28FC6B425835}"/>
              </a:ext>
            </a:extLst>
          </p:cNvPr>
          <p:cNvSpPr/>
          <p:nvPr/>
        </p:nvSpPr>
        <p:spPr bwMode="gray">
          <a:xfrm>
            <a:off x="1057561" y="2226888"/>
            <a:ext cx="2775403"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（頻度や概要など適宜記載）</a:t>
            </a:r>
          </a:p>
        </p:txBody>
      </p:sp>
      <p:sp>
        <p:nvSpPr>
          <p:cNvPr id="6" name="正方形/長方形 5">
            <a:extLst>
              <a:ext uri="{FF2B5EF4-FFF2-40B4-BE49-F238E27FC236}">
                <a16:creationId xmlns:a16="http://schemas.microsoft.com/office/drawing/2014/main" id="{D1A6811A-85D3-EB5A-A024-C874FF2C4590}"/>
              </a:ext>
            </a:extLst>
          </p:cNvPr>
          <p:cNvSpPr/>
          <p:nvPr/>
        </p:nvSpPr>
        <p:spPr bwMode="gray">
          <a:xfrm>
            <a:off x="1057561" y="1597469"/>
            <a:ext cx="8435064"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協定期間（令和</a:t>
            </a:r>
            <a:r>
              <a:rPr kumimoji="1" lang="en-US" altLang="ja-JP" sz="1200" b="1">
                <a:latin typeface="Yu Gothic UI" panose="020B0500000000000000" pitchFamily="50" charset="-128"/>
                <a:ea typeface="Yu Gothic UI" panose="020B0500000000000000" pitchFamily="50" charset="-128"/>
              </a:rPr>
              <a:t>7</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2</a:t>
            </a:r>
            <a:r>
              <a:rPr kumimoji="1" lang="ja-JP" altLang="en-US" sz="1200" b="1">
                <a:latin typeface="Yu Gothic UI" panose="020B0500000000000000" pitchFamily="50" charset="-128"/>
                <a:ea typeface="Yu Gothic UI" panose="020B0500000000000000" pitchFamily="50" charset="-128"/>
              </a:rPr>
              <a:t>月末）</a:t>
            </a:r>
          </a:p>
        </p:txBody>
      </p:sp>
      <p:sp>
        <p:nvSpPr>
          <p:cNvPr id="7" name="正方形/長方形 6">
            <a:extLst>
              <a:ext uri="{FF2B5EF4-FFF2-40B4-BE49-F238E27FC236}">
                <a16:creationId xmlns:a16="http://schemas.microsoft.com/office/drawing/2014/main" id="{6E241839-83BC-FF1A-2834-7081D79D8AF7}"/>
              </a:ext>
            </a:extLst>
          </p:cNvPr>
          <p:cNvSpPr/>
          <p:nvPr/>
        </p:nvSpPr>
        <p:spPr bwMode="gray">
          <a:xfrm>
            <a:off x="1057561"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8" name="正方形/長方形 7">
            <a:extLst>
              <a:ext uri="{FF2B5EF4-FFF2-40B4-BE49-F238E27FC236}">
                <a16:creationId xmlns:a16="http://schemas.microsoft.com/office/drawing/2014/main" id="{12BC3574-FCC2-28F3-7765-07DF35AC494A}"/>
              </a:ext>
            </a:extLst>
          </p:cNvPr>
          <p:cNvSpPr/>
          <p:nvPr/>
        </p:nvSpPr>
        <p:spPr bwMode="gray">
          <a:xfrm>
            <a:off x="1906790"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-3</a:t>
            </a:r>
            <a:r>
              <a:rPr kumimoji="1" lang="ja-JP" altLang="en-US" sz="1000" b="1">
                <a:latin typeface="Yu Gothic UI" panose="020B0500000000000000" pitchFamily="50" charset="-128"/>
                <a:ea typeface="Yu Gothic UI" panose="020B0500000000000000" pitchFamily="50" charset="-128"/>
              </a:rPr>
              <a:t>月</a:t>
            </a:r>
          </a:p>
        </p:txBody>
      </p:sp>
      <p:sp>
        <p:nvSpPr>
          <p:cNvPr id="9" name="正方形/長方形 8">
            <a:extLst>
              <a:ext uri="{FF2B5EF4-FFF2-40B4-BE49-F238E27FC236}">
                <a16:creationId xmlns:a16="http://schemas.microsoft.com/office/drawing/2014/main" id="{F5E19AE3-4A56-7F9D-D96B-7AACF7548D4A}"/>
              </a:ext>
            </a:extLst>
          </p:cNvPr>
          <p:cNvSpPr/>
          <p:nvPr/>
        </p:nvSpPr>
        <p:spPr bwMode="gray">
          <a:xfrm>
            <a:off x="2756019"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4</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-6</a:t>
            </a:r>
            <a:r>
              <a:rPr kumimoji="1" lang="ja-JP" altLang="en-US" sz="1000" b="1">
                <a:latin typeface="Yu Gothic UI" panose="020B0500000000000000" pitchFamily="50" charset="-128"/>
                <a:ea typeface="Yu Gothic UI" panose="020B0500000000000000" pitchFamily="50" charset="-128"/>
              </a:rPr>
              <a:t>月</a:t>
            </a:r>
          </a:p>
        </p:txBody>
      </p:sp>
      <p:sp>
        <p:nvSpPr>
          <p:cNvPr id="11" name="正方形/長方形 10">
            <a:extLst>
              <a:ext uri="{FF2B5EF4-FFF2-40B4-BE49-F238E27FC236}">
                <a16:creationId xmlns:a16="http://schemas.microsoft.com/office/drawing/2014/main" id="{66BB4495-8F56-43A1-494A-C4CD28DC37B1}"/>
              </a:ext>
            </a:extLst>
          </p:cNvPr>
          <p:cNvSpPr/>
          <p:nvPr/>
        </p:nvSpPr>
        <p:spPr bwMode="gray">
          <a:xfrm>
            <a:off x="4454477"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20" name="テキスト ボックス 19">
            <a:extLst>
              <a:ext uri="{FF2B5EF4-FFF2-40B4-BE49-F238E27FC236}">
                <a16:creationId xmlns:a16="http://schemas.microsoft.com/office/drawing/2014/main" id="{0AE0CC36-2DE0-ED25-2AA7-564FA93ECA73}"/>
              </a:ext>
            </a:extLst>
          </p:cNvPr>
          <p:cNvSpPr txBox="1"/>
          <p:nvPr/>
        </p:nvSpPr>
        <p:spPr>
          <a:xfrm>
            <a:off x="426385" y="2395411"/>
            <a:ext cx="653061" cy="329184"/>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1</a:t>
            </a:r>
          </a:p>
        </p:txBody>
      </p:sp>
      <p:sp>
        <p:nvSpPr>
          <p:cNvPr id="21" name="正方形/長方形 20">
            <a:extLst>
              <a:ext uri="{FF2B5EF4-FFF2-40B4-BE49-F238E27FC236}">
                <a16:creationId xmlns:a16="http://schemas.microsoft.com/office/drawing/2014/main" id="{F3AE8C90-733C-1721-A208-0F3FE0004599}"/>
              </a:ext>
            </a:extLst>
          </p:cNvPr>
          <p:cNvSpPr/>
          <p:nvPr/>
        </p:nvSpPr>
        <p:spPr bwMode="gray">
          <a:xfrm>
            <a:off x="6152935" y="1884479"/>
            <a:ext cx="792000" cy="244800"/>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4</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-6</a:t>
            </a:r>
            <a:r>
              <a:rPr kumimoji="1" lang="ja-JP" altLang="en-US" sz="1000" b="1">
                <a:latin typeface="Yu Gothic UI" panose="020B0500000000000000" pitchFamily="50" charset="-128"/>
                <a:ea typeface="Yu Gothic UI" panose="020B0500000000000000" pitchFamily="50" charset="-128"/>
              </a:rPr>
              <a:t>月</a:t>
            </a:r>
          </a:p>
        </p:txBody>
      </p:sp>
      <p:sp>
        <p:nvSpPr>
          <p:cNvPr id="22" name="正方形/長方形 21">
            <a:extLst>
              <a:ext uri="{FF2B5EF4-FFF2-40B4-BE49-F238E27FC236}">
                <a16:creationId xmlns:a16="http://schemas.microsoft.com/office/drawing/2014/main" id="{4740F04C-5DE0-E449-7159-1C8ABDBF406C}"/>
              </a:ext>
            </a:extLst>
          </p:cNvPr>
          <p:cNvSpPr/>
          <p:nvPr/>
        </p:nvSpPr>
        <p:spPr bwMode="gray">
          <a:xfrm>
            <a:off x="7851393"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24" name="テキスト ボックス 23">
            <a:extLst>
              <a:ext uri="{FF2B5EF4-FFF2-40B4-BE49-F238E27FC236}">
                <a16:creationId xmlns:a16="http://schemas.microsoft.com/office/drawing/2014/main" id="{8BB114B9-4E39-D90A-3CAE-F7A9494DB497}"/>
              </a:ext>
            </a:extLst>
          </p:cNvPr>
          <p:cNvSpPr txBox="1"/>
          <p:nvPr/>
        </p:nvSpPr>
        <p:spPr>
          <a:xfrm>
            <a:off x="413155" y="3185780"/>
            <a:ext cx="653061" cy="294110"/>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2</a:t>
            </a:r>
          </a:p>
        </p:txBody>
      </p:sp>
      <p:sp>
        <p:nvSpPr>
          <p:cNvPr id="25" name="テキスト ボックス 24">
            <a:extLst>
              <a:ext uri="{FF2B5EF4-FFF2-40B4-BE49-F238E27FC236}">
                <a16:creationId xmlns:a16="http://schemas.microsoft.com/office/drawing/2014/main" id="{FC296B15-17BF-DEFA-7305-3F4753BEE8AA}"/>
              </a:ext>
            </a:extLst>
          </p:cNvPr>
          <p:cNvSpPr txBox="1"/>
          <p:nvPr/>
        </p:nvSpPr>
        <p:spPr>
          <a:xfrm>
            <a:off x="413155" y="3958612"/>
            <a:ext cx="653061" cy="294110"/>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3</a:t>
            </a:r>
          </a:p>
        </p:txBody>
      </p:sp>
      <p:sp>
        <p:nvSpPr>
          <p:cNvPr id="26" name="テキスト ボックス 25">
            <a:extLst>
              <a:ext uri="{FF2B5EF4-FFF2-40B4-BE49-F238E27FC236}">
                <a16:creationId xmlns:a16="http://schemas.microsoft.com/office/drawing/2014/main" id="{FB52F38A-B0D9-04A4-A65C-192F0C72D8A5}"/>
              </a:ext>
            </a:extLst>
          </p:cNvPr>
          <p:cNvSpPr txBox="1"/>
          <p:nvPr/>
        </p:nvSpPr>
        <p:spPr>
          <a:xfrm>
            <a:off x="413155" y="4709621"/>
            <a:ext cx="653061" cy="294110"/>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4</a:t>
            </a:r>
          </a:p>
        </p:txBody>
      </p:sp>
      <p:grpSp>
        <p:nvGrpSpPr>
          <p:cNvPr id="42" name="グループ化 41">
            <a:extLst>
              <a:ext uri="{FF2B5EF4-FFF2-40B4-BE49-F238E27FC236}">
                <a16:creationId xmlns:a16="http://schemas.microsoft.com/office/drawing/2014/main" id="{A9E4FBB1-2E15-F033-3EB7-C0B29D043B0D}"/>
              </a:ext>
            </a:extLst>
          </p:cNvPr>
          <p:cNvGrpSpPr/>
          <p:nvPr/>
        </p:nvGrpSpPr>
        <p:grpSpPr>
          <a:xfrm>
            <a:off x="1992934" y="4743969"/>
            <a:ext cx="6332797" cy="225414"/>
            <a:chOff x="1992934" y="4578369"/>
            <a:chExt cx="6332797" cy="225414"/>
          </a:xfrm>
        </p:grpSpPr>
        <p:sp>
          <p:nvSpPr>
            <p:cNvPr id="15" name="楕円 14">
              <a:extLst>
                <a:ext uri="{FF2B5EF4-FFF2-40B4-BE49-F238E27FC236}">
                  <a16:creationId xmlns:a16="http://schemas.microsoft.com/office/drawing/2014/main" id="{ABC46C4F-DC34-C944-F390-986BA6B0CA5B}"/>
                </a:ext>
              </a:extLst>
            </p:cNvPr>
            <p:cNvSpPr/>
            <p:nvPr/>
          </p:nvSpPr>
          <p:spPr bwMode="gray">
            <a:xfrm>
              <a:off x="1992934" y="4578369"/>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6" name="楕円 15">
              <a:extLst>
                <a:ext uri="{FF2B5EF4-FFF2-40B4-BE49-F238E27FC236}">
                  <a16:creationId xmlns:a16="http://schemas.microsoft.com/office/drawing/2014/main" id="{C95E9347-44FC-890E-8A67-0232863B0FE0}"/>
                </a:ext>
              </a:extLst>
            </p:cNvPr>
            <p:cNvSpPr/>
            <p:nvPr/>
          </p:nvSpPr>
          <p:spPr bwMode="gray">
            <a:xfrm>
              <a:off x="2498087" y="4578370"/>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7" name="楕円 16">
              <a:extLst>
                <a:ext uri="{FF2B5EF4-FFF2-40B4-BE49-F238E27FC236}">
                  <a16:creationId xmlns:a16="http://schemas.microsoft.com/office/drawing/2014/main" id="{0B77DF73-1F91-26C2-AA30-83AEC5AB8675}"/>
                </a:ext>
              </a:extLst>
            </p:cNvPr>
            <p:cNvSpPr/>
            <p:nvPr/>
          </p:nvSpPr>
          <p:spPr bwMode="gray">
            <a:xfrm>
              <a:off x="4820711" y="4595251"/>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8" name="楕円 17">
              <a:extLst>
                <a:ext uri="{FF2B5EF4-FFF2-40B4-BE49-F238E27FC236}">
                  <a16:creationId xmlns:a16="http://schemas.microsoft.com/office/drawing/2014/main" id="{A987E1C8-9A92-2AB1-087E-049AC6057B2A}"/>
                </a:ext>
              </a:extLst>
            </p:cNvPr>
            <p:cNvSpPr/>
            <p:nvPr/>
          </p:nvSpPr>
          <p:spPr bwMode="gray">
            <a:xfrm>
              <a:off x="3443647" y="458139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9" name="楕円 18">
              <a:extLst>
                <a:ext uri="{FF2B5EF4-FFF2-40B4-BE49-F238E27FC236}">
                  <a16:creationId xmlns:a16="http://schemas.microsoft.com/office/drawing/2014/main" id="{FC172117-EF77-8ED4-5D21-55544B58E4FF}"/>
                </a:ext>
              </a:extLst>
            </p:cNvPr>
            <p:cNvSpPr/>
            <p:nvPr/>
          </p:nvSpPr>
          <p:spPr bwMode="gray">
            <a:xfrm>
              <a:off x="3900205" y="459142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7" name="楕円 26">
              <a:extLst>
                <a:ext uri="{FF2B5EF4-FFF2-40B4-BE49-F238E27FC236}">
                  <a16:creationId xmlns:a16="http://schemas.microsoft.com/office/drawing/2014/main" id="{CA59DDB0-EC7B-577D-DCC4-5993A1838953}"/>
                </a:ext>
              </a:extLst>
            </p:cNvPr>
            <p:cNvSpPr/>
            <p:nvPr/>
          </p:nvSpPr>
          <p:spPr bwMode="gray">
            <a:xfrm>
              <a:off x="5343842"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8" name="楕円 27">
              <a:extLst>
                <a:ext uri="{FF2B5EF4-FFF2-40B4-BE49-F238E27FC236}">
                  <a16:creationId xmlns:a16="http://schemas.microsoft.com/office/drawing/2014/main" id="{A2F70253-502B-13FB-B44B-B05272960449}"/>
                </a:ext>
              </a:extLst>
            </p:cNvPr>
            <p:cNvSpPr/>
            <p:nvPr/>
          </p:nvSpPr>
          <p:spPr bwMode="gray">
            <a:xfrm>
              <a:off x="6079780"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9" name="楕円 28">
              <a:extLst>
                <a:ext uri="{FF2B5EF4-FFF2-40B4-BE49-F238E27FC236}">
                  <a16:creationId xmlns:a16="http://schemas.microsoft.com/office/drawing/2014/main" id="{FF5AB870-5BD2-4776-C3BF-B47022BDF7F7}"/>
                </a:ext>
              </a:extLst>
            </p:cNvPr>
            <p:cNvSpPr/>
            <p:nvPr/>
          </p:nvSpPr>
          <p:spPr bwMode="gray">
            <a:xfrm>
              <a:off x="8117200"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30" name="楕円 29">
              <a:extLst>
                <a:ext uri="{FF2B5EF4-FFF2-40B4-BE49-F238E27FC236}">
                  <a16:creationId xmlns:a16="http://schemas.microsoft.com/office/drawing/2014/main" id="{428BBA49-2808-109C-6EF1-C8E81B6E10E8}"/>
                </a:ext>
              </a:extLst>
            </p:cNvPr>
            <p:cNvSpPr/>
            <p:nvPr/>
          </p:nvSpPr>
          <p:spPr bwMode="gray">
            <a:xfrm>
              <a:off x="6749305"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31" name="楕円 30">
              <a:extLst>
                <a:ext uri="{FF2B5EF4-FFF2-40B4-BE49-F238E27FC236}">
                  <a16:creationId xmlns:a16="http://schemas.microsoft.com/office/drawing/2014/main" id="{81DFF227-A7CD-96B3-4123-6DC713DDFA9E}"/>
                </a:ext>
              </a:extLst>
            </p:cNvPr>
            <p:cNvSpPr/>
            <p:nvPr/>
          </p:nvSpPr>
          <p:spPr bwMode="gray">
            <a:xfrm>
              <a:off x="7665954" y="458139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grpSp>
      <p:sp>
        <p:nvSpPr>
          <p:cNvPr id="34" name="テキスト ボックス 33">
            <a:extLst>
              <a:ext uri="{FF2B5EF4-FFF2-40B4-BE49-F238E27FC236}">
                <a16:creationId xmlns:a16="http://schemas.microsoft.com/office/drawing/2014/main" id="{D2E77D34-379F-B189-A6B0-AC5D6C95C434}"/>
              </a:ext>
            </a:extLst>
          </p:cNvPr>
          <p:cNvSpPr txBox="1"/>
          <p:nvPr/>
        </p:nvSpPr>
        <p:spPr>
          <a:xfrm>
            <a:off x="413155" y="5520852"/>
            <a:ext cx="653061" cy="550591"/>
          </a:xfrm>
          <a:prstGeom prst="rect">
            <a:avLst/>
          </a:prstGeom>
          <a:noFill/>
        </p:spPr>
        <p:txBody>
          <a:bodyPr wrap="square" lIns="36000" tIns="36000" rIns="36000" bIns="36000" rtlCol="0" anchor="t" anchorCtr="0">
            <a:spAutoFit/>
          </a:bodyPr>
          <a:lstStyle/>
          <a:p>
            <a:pPr algn="ct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ｱｳﾄｶﾑ</a:t>
            </a:r>
            <a:endParaRPr kumimoji="1" lang="en-US" altLang="ja-JP" sz="1000">
              <a:latin typeface="Yu Gothic UI" panose="020B0500000000000000" pitchFamily="50" charset="-128"/>
              <a:ea typeface="Yu Gothic UI" panose="020B0500000000000000" pitchFamily="50" charset="-128"/>
            </a:endParaRPr>
          </a:p>
          <a:p>
            <a:pPr algn="ct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到達点</a:t>
            </a:r>
            <a:endParaRPr kumimoji="1" lang="en-US" altLang="ja-JP" sz="1000">
              <a:latin typeface="Yu Gothic UI" panose="020B0500000000000000" pitchFamily="50" charset="-128"/>
              <a:ea typeface="Yu Gothic UI" panose="020B0500000000000000" pitchFamily="50" charset="-128"/>
            </a:endParaRPr>
          </a:p>
        </p:txBody>
      </p:sp>
      <p:cxnSp>
        <p:nvCxnSpPr>
          <p:cNvPr id="35" name="直線コネクタ 34">
            <a:extLst>
              <a:ext uri="{FF2B5EF4-FFF2-40B4-BE49-F238E27FC236}">
                <a16:creationId xmlns:a16="http://schemas.microsoft.com/office/drawing/2014/main" id="{E825C4EA-374B-D107-DC14-D2C994FEEE14}"/>
              </a:ext>
            </a:extLst>
          </p:cNvPr>
          <p:cNvCxnSpPr/>
          <p:nvPr/>
        </p:nvCxnSpPr>
        <p:spPr>
          <a:xfrm>
            <a:off x="507600" y="5288559"/>
            <a:ext cx="8862903" cy="0"/>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9661B99E-5D2F-37BF-2FAC-8CF8740D33E9}"/>
              </a:ext>
            </a:extLst>
          </p:cNvPr>
          <p:cNvSpPr/>
          <p:nvPr/>
        </p:nvSpPr>
        <p:spPr bwMode="gray">
          <a:xfrm>
            <a:off x="411466" y="1019573"/>
            <a:ext cx="9081159" cy="464740"/>
          </a:xfrm>
          <a:prstGeom prst="rect">
            <a:avLst/>
          </a:prstGeom>
          <a:solidFill>
            <a:schemeClr val="bg1"/>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latin typeface="Yu Gothic UI" panose="020B0500000000000000" pitchFamily="50" charset="-128"/>
                <a:ea typeface="Yu Gothic UI" panose="020B0500000000000000" pitchFamily="50" charset="-128"/>
              </a:rPr>
              <a:t>2</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5</a:t>
            </a:r>
            <a:r>
              <a:rPr kumimoji="1" lang="ja-JP" altLang="en-US" sz="1200" b="1">
                <a:latin typeface="Yu Gothic UI" panose="020B0500000000000000" pitchFamily="50" charset="-128"/>
                <a:ea typeface="Yu Gothic UI" panose="020B0500000000000000" pitchFamily="50" charset="-128"/>
              </a:rPr>
              <a:t>か月での到達点と目指すべき姿</a:t>
            </a:r>
          </a:p>
        </p:txBody>
      </p:sp>
      <p:sp>
        <p:nvSpPr>
          <p:cNvPr id="37" name="角丸四角形 23">
            <a:extLst>
              <a:ext uri="{FF2B5EF4-FFF2-40B4-BE49-F238E27FC236}">
                <a16:creationId xmlns:a16="http://schemas.microsoft.com/office/drawing/2014/main" id="{801DA5C3-16E6-16DC-657A-AF2DBC59E91E}"/>
              </a:ext>
            </a:extLst>
          </p:cNvPr>
          <p:cNvSpPr/>
          <p:nvPr/>
        </p:nvSpPr>
        <p:spPr bwMode="gray">
          <a:xfrm>
            <a:off x="2470974" y="2999720"/>
            <a:ext cx="2775403"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（頻度や概要など適宜記載）</a:t>
            </a:r>
          </a:p>
        </p:txBody>
      </p:sp>
      <p:sp>
        <p:nvSpPr>
          <p:cNvPr id="38" name="角丸四角形 23">
            <a:extLst>
              <a:ext uri="{FF2B5EF4-FFF2-40B4-BE49-F238E27FC236}">
                <a16:creationId xmlns:a16="http://schemas.microsoft.com/office/drawing/2014/main" id="{3349D20A-B47D-E46B-841F-CB0B3E66BCE0}"/>
              </a:ext>
            </a:extLst>
          </p:cNvPr>
          <p:cNvSpPr/>
          <p:nvPr/>
        </p:nvSpPr>
        <p:spPr bwMode="gray">
          <a:xfrm>
            <a:off x="5297801" y="2999720"/>
            <a:ext cx="1368000"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具体的な取組</a:t>
            </a:r>
          </a:p>
        </p:txBody>
      </p:sp>
      <p:sp>
        <p:nvSpPr>
          <p:cNvPr id="39" name="角丸四角形 23">
            <a:extLst>
              <a:ext uri="{FF2B5EF4-FFF2-40B4-BE49-F238E27FC236}">
                <a16:creationId xmlns:a16="http://schemas.microsoft.com/office/drawing/2014/main" id="{B34B70B4-D4EC-BA5A-F6F9-6FA326B550E5}"/>
              </a:ext>
            </a:extLst>
          </p:cNvPr>
          <p:cNvSpPr/>
          <p:nvPr/>
        </p:nvSpPr>
        <p:spPr bwMode="gray">
          <a:xfrm>
            <a:off x="6711213" y="2999720"/>
            <a:ext cx="1368000"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具体的な取組</a:t>
            </a:r>
          </a:p>
        </p:txBody>
      </p:sp>
      <p:sp>
        <p:nvSpPr>
          <p:cNvPr id="40" name="角丸四角形 23">
            <a:extLst>
              <a:ext uri="{FF2B5EF4-FFF2-40B4-BE49-F238E27FC236}">
                <a16:creationId xmlns:a16="http://schemas.microsoft.com/office/drawing/2014/main" id="{B0F680B5-F367-7D00-EDF3-5BDC97D3804F}"/>
              </a:ext>
            </a:extLst>
          </p:cNvPr>
          <p:cNvSpPr/>
          <p:nvPr/>
        </p:nvSpPr>
        <p:spPr bwMode="gray">
          <a:xfrm>
            <a:off x="3076784" y="3772552"/>
            <a:ext cx="4463883"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具体的な取組</a:t>
            </a:r>
          </a:p>
        </p:txBody>
      </p:sp>
      <p:sp>
        <p:nvSpPr>
          <p:cNvPr id="43" name="角丸四角形 23">
            <a:extLst>
              <a:ext uri="{FF2B5EF4-FFF2-40B4-BE49-F238E27FC236}">
                <a16:creationId xmlns:a16="http://schemas.microsoft.com/office/drawing/2014/main" id="{FD2802EA-B727-70EB-9006-309036530A2B}"/>
              </a:ext>
            </a:extLst>
          </p:cNvPr>
          <p:cNvSpPr/>
          <p:nvPr/>
        </p:nvSpPr>
        <p:spPr bwMode="gray">
          <a:xfrm>
            <a:off x="2317315" y="5517659"/>
            <a:ext cx="1991638"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達成予定アウトカム</a:t>
            </a:r>
            <a:r>
              <a:rPr kumimoji="1" lang="en-US" altLang="ja-JP" sz="1200" b="1">
                <a:solidFill>
                  <a:schemeClr val="tx1"/>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アウトカムの達成予定数等</a:t>
            </a:r>
          </a:p>
        </p:txBody>
      </p:sp>
      <p:sp>
        <p:nvSpPr>
          <p:cNvPr id="48" name="角丸四角形 23">
            <a:extLst>
              <a:ext uri="{FF2B5EF4-FFF2-40B4-BE49-F238E27FC236}">
                <a16:creationId xmlns:a16="http://schemas.microsoft.com/office/drawing/2014/main" id="{0C5A8A74-152C-7DFC-062A-63EA4A44AD79}"/>
              </a:ext>
            </a:extLst>
          </p:cNvPr>
          <p:cNvSpPr/>
          <p:nvPr/>
        </p:nvSpPr>
        <p:spPr bwMode="gray">
          <a:xfrm>
            <a:off x="4909151" y="5518693"/>
            <a:ext cx="1991638"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達成予定アウトカム</a:t>
            </a:r>
            <a:r>
              <a:rPr kumimoji="1" lang="en-US" altLang="ja-JP" sz="1200" b="1">
                <a:solidFill>
                  <a:schemeClr val="tx1"/>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アウトカムの達成予定数等</a:t>
            </a:r>
          </a:p>
        </p:txBody>
      </p:sp>
      <p:sp>
        <p:nvSpPr>
          <p:cNvPr id="49" name="角丸四角形 23">
            <a:extLst>
              <a:ext uri="{FF2B5EF4-FFF2-40B4-BE49-F238E27FC236}">
                <a16:creationId xmlns:a16="http://schemas.microsoft.com/office/drawing/2014/main" id="{504D2CDF-C855-D3DD-4155-C1D28C6C9860}"/>
              </a:ext>
            </a:extLst>
          </p:cNvPr>
          <p:cNvSpPr/>
          <p:nvPr/>
        </p:nvSpPr>
        <p:spPr bwMode="gray">
          <a:xfrm>
            <a:off x="7500987" y="5518693"/>
            <a:ext cx="1991638"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達成予定アウトカム</a:t>
            </a:r>
            <a:r>
              <a:rPr kumimoji="1" lang="en-US" altLang="ja-JP" sz="1200" b="1">
                <a:solidFill>
                  <a:schemeClr val="tx1"/>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アウトカムの達成予定数等</a:t>
            </a:r>
          </a:p>
        </p:txBody>
      </p:sp>
      <p:sp>
        <p:nvSpPr>
          <p:cNvPr id="64" name="吹き出し: 四角形 63">
            <a:extLst>
              <a:ext uri="{FF2B5EF4-FFF2-40B4-BE49-F238E27FC236}">
                <a16:creationId xmlns:a16="http://schemas.microsoft.com/office/drawing/2014/main" id="{0A415EAF-F4AD-7446-BD2A-08E94C92C187}"/>
              </a:ext>
            </a:extLst>
          </p:cNvPr>
          <p:cNvSpPr/>
          <p:nvPr/>
        </p:nvSpPr>
        <p:spPr bwMode="gray">
          <a:xfrm>
            <a:off x="5971004" y="2192726"/>
            <a:ext cx="3389900" cy="834840"/>
          </a:xfrm>
          <a:prstGeom prst="wedgeRectCallout">
            <a:avLst>
              <a:gd name="adj1" fmla="val -43413"/>
              <a:gd name="adj2" fmla="val 99940"/>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協定期間における各アウトプット</a:t>
            </a:r>
            <a:r>
              <a:rPr kumimoji="1" lang="en-US" altLang="ja-JP" sz="1400">
                <a:solidFill>
                  <a:prstClr val="black"/>
                </a:solidFill>
                <a:latin typeface="Yu Gothic UI" panose="020B0500000000000000" pitchFamily="50" charset="-128"/>
                <a:ea typeface="Yu Gothic UI" panose="020B0500000000000000" pitchFamily="50" charset="-128"/>
              </a:rPr>
              <a:t>KPI</a:t>
            </a:r>
            <a:r>
              <a:rPr kumimoji="1" lang="ja-JP" altLang="en-US" sz="1400">
                <a:solidFill>
                  <a:prstClr val="black"/>
                </a:solidFill>
                <a:latin typeface="Yu Gothic UI" panose="020B0500000000000000" pitchFamily="50" charset="-128"/>
                <a:ea typeface="Yu Gothic UI" panose="020B0500000000000000" pitchFamily="50" charset="-128"/>
              </a:rPr>
              <a:t>の実施時期</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およびアウトカムの達成予定時期を記載ください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D7633019-D7DE-68DF-95F5-F23B849C81DD}"/>
              </a:ext>
            </a:extLst>
          </p:cNvPr>
          <p:cNvSpPr/>
          <p:nvPr/>
        </p:nvSpPr>
        <p:spPr bwMode="gray">
          <a:xfrm>
            <a:off x="3605248"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7</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-9</a:t>
            </a:r>
            <a:r>
              <a:rPr kumimoji="1" lang="ja-JP" altLang="en-US" sz="1000" b="1">
                <a:latin typeface="Yu Gothic UI" panose="020B0500000000000000" pitchFamily="50" charset="-128"/>
                <a:ea typeface="Yu Gothic UI" panose="020B0500000000000000" pitchFamily="50" charset="-128"/>
              </a:rPr>
              <a:t>月</a:t>
            </a:r>
          </a:p>
        </p:txBody>
      </p:sp>
      <p:sp>
        <p:nvSpPr>
          <p:cNvPr id="14" name="正方形/長方形 13">
            <a:extLst>
              <a:ext uri="{FF2B5EF4-FFF2-40B4-BE49-F238E27FC236}">
                <a16:creationId xmlns:a16="http://schemas.microsoft.com/office/drawing/2014/main" id="{675E276E-CB01-3040-1B74-867AB1C16A8F}"/>
              </a:ext>
            </a:extLst>
          </p:cNvPr>
          <p:cNvSpPr/>
          <p:nvPr/>
        </p:nvSpPr>
        <p:spPr bwMode="gray">
          <a:xfrm>
            <a:off x="5303706"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-3</a:t>
            </a:r>
            <a:r>
              <a:rPr kumimoji="1" lang="ja-JP" altLang="en-US" sz="1000" b="1">
                <a:latin typeface="Yu Gothic UI" panose="020B0500000000000000" pitchFamily="50" charset="-128"/>
                <a:ea typeface="Yu Gothic UI" panose="020B0500000000000000" pitchFamily="50" charset="-128"/>
              </a:rPr>
              <a:t>月</a:t>
            </a:r>
          </a:p>
        </p:txBody>
      </p:sp>
      <p:sp>
        <p:nvSpPr>
          <p:cNvPr id="23" name="正方形/長方形 22">
            <a:extLst>
              <a:ext uri="{FF2B5EF4-FFF2-40B4-BE49-F238E27FC236}">
                <a16:creationId xmlns:a16="http://schemas.microsoft.com/office/drawing/2014/main" id="{A05F2349-5FCD-6CEA-1795-AEAB15821046}"/>
              </a:ext>
            </a:extLst>
          </p:cNvPr>
          <p:cNvSpPr/>
          <p:nvPr/>
        </p:nvSpPr>
        <p:spPr bwMode="gray">
          <a:xfrm>
            <a:off x="7002164" y="1884479"/>
            <a:ext cx="792000" cy="244800"/>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7</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-9</a:t>
            </a:r>
            <a:r>
              <a:rPr kumimoji="1" lang="ja-JP" altLang="en-US" sz="1000" b="1">
                <a:latin typeface="Yu Gothic UI" panose="020B0500000000000000" pitchFamily="50" charset="-128"/>
                <a:ea typeface="Yu Gothic UI" panose="020B0500000000000000" pitchFamily="50" charset="-128"/>
              </a:rPr>
              <a:t>月</a:t>
            </a:r>
          </a:p>
        </p:txBody>
      </p:sp>
      <p:sp>
        <p:nvSpPr>
          <p:cNvPr id="32" name="正方形/長方形 31">
            <a:extLst>
              <a:ext uri="{FF2B5EF4-FFF2-40B4-BE49-F238E27FC236}">
                <a16:creationId xmlns:a16="http://schemas.microsoft.com/office/drawing/2014/main" id="{CB090918-CD1F-A457-7604-0016BA5BCEFE}"/>
              </a:ext>
            </a:extLst>
          </p:cNvPr>
          <p:cNvSpPr/>
          <p:nvPr/>
        </p:nvSpPr>
        <p:spPr bwMode="gray">
          <a:xfrm>
            <a:off x="8700625"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-2</a:t>
            </a:r>
            <a:r>
              <a:rPr kumimoji="1" lang="ja-JP" altLang="en-US" sz="1000" b="1">
                <a:latin typeface="Yu Gothic UI" panose="020B0500000000000000" pitchFamily="50" charset="-128"/>
                <a:ea typeface="Yu Gothic UI" panose="020B0500000000000000" pitchFamily="50" charset="-128"/>
              </a:rPr>
              <a:t>月</a:t>
            </a:r>
          </a:p>
        </p:txBody>
      </p:sp>
      <p:sp>
        <p:nvSpPr>
          <p:cNvPr id="33" name="正方形/長方形 32">
            <a:extLst>
              <a:ext uri="{FF2B5EF4-FFF2-40B4-BE49-F238E27FC236}">
                <a16:creationId xmlns:a16="http://schemas.microsoft.com/office/drawing/2014/main" id="{B38FC742-B438-1124-0256-0FC766425EBC}"/>
              </a:ext>
            </a:extLst>
          </p:cNvPr>
          <p:cNvSpPr/>
          <p:nvPr/>
        </p:nvSpPr>
        <p:spPr bwMode="gray">
          <a:xfrm>
            <a:off x="0" y="0"/>
            <a:ext cx="9906000" cy="1016000"/>
          </a:xfrm>
          <a:prstGeom prst="rect">
            <a:avLst/>
          </a:prstGeom>
          <a:solidFill>
            <a:schemeClr val="accent4">
              <a:lumMod val="20000"/>
              <a:lumOff val="80000"/>
              <a:alpha val="60000"/>
            </a:schemeClr>
          </a:solidFill>
          <a:ln w="12700" algn="ctr">
            <a:solidFill>
              <a:schemeClr val="accent4"/>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指定フォーマット</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提案内容に応じ、</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KPI</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項目</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数等を変更ください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spTree>
    <p:extLst>
      <p:ext uri="{BB962C8B-B14F-4D97-AF65-F5344CB8AC3E}">
        <p14:creationId xmlns:p14="http://schemas.microsoft.com/office/powerpoint/2010/main" val="1687754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15</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スケジュール</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1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6" name="正方形/長方形 5">
            <a:extLst>
              <a:ext uri="{FF2B5EF4-FFF2-40B4-BE49-F238E27FC236}">
                <a16:creationId xmlns:a16="http://schemas.microsoft.com/office/drawing/2014/main" id="{D1A6811A-85D3-EB5A-A024-C874FF2C4590}"/>
              </a:ext>
            </a:extLst>
          </p:cNvPr>
          <p:cNvSpPr/>
          <p:nvPr/>
        </p:nvSpPr>
        <p:spPr bwMode="gray">
          <a:xfrm>
            <a:off x="1057561" y="1597469"/>
            <a:ext cx="8435064"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協定期間（令和</a:t>
            </a:r>
            <a:r>
              <a:rPr kumimoji="1" lang="en-US" altLang="ja-JP" sz="1200" b="1">
                <a:latin typeface="Yu Gothic UI" panose="020B0500000000000000" pitchFamily="50" charset="-128"/>
                <a:ea typeface="Yu Gothic UI" panose="020B0500000000000000" pitchFamily="50" charset="-128"/>
              </a:rPr>
              <a:t>7</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2</a:t>
            </a:r>
            <a:r>
              <a:rPr kumimoji="1" lang="ja-JP" altLang="en-US" sz="1200" b="1">
                <a:latin typeface="Yu Gothic UI" panose="020B0500000000000000" pitchFamily="50" charset="-128"/>
                <a:ea typeface="Yu Gothic UI" panose="020B0500000000000000" pitchFamily="50" charset="-128"/>
              </a:rPr>
              <a:t>月末）</a:t>
            </a:r>
          </a:p>
        </p:txBody>
      </p:sp>
      <p:sp>
        <p:nvSpPr>
          <p:cNvPr id="7" name="正方形/長方形 6">
            <a:extLst>
              <a:ext uri="{FF2B5EF4-FFF2-40B4-BE49-F238E27FC236}">
                <a16:creationId xmlns:a16="http://schemas.microsoft.com/office/drawing/2014/main" id="{6E241839-83BC-FF1A-2834-7081D79D8AF7}"/>
              </a:ext>
            </a:extLst>
          </p:cNvPr>
          <p:cNvSpPr/>
          <p:nvPr/>
        </p:nvSpPr>
        <p:spPr bwMode="gray">
          <a:xfrm>
            <a:off x="1057561"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8" name="正方形/長方形 7">
            <a:extLst>
              <a:ext uri="{FF2B5EF4-FFF2-40B4-BE49-F238E27FC236}">
                <a16:creationId xmlns:a16="http://schemas.microsoft.com/office/drawing/2014/main" id="{12BC3574-FCC2-28F3-7765-07DF35AC494A}"/>
              </a:ext>
            </a:extLst>
          </p:cNvPr>
          <p:cNvSpPr/>
          <p:nvPr/>
        </p:nvSpPr>
        <p:spPr bwMode="gray">
          <a:xfrm>
            <a:off x="1906790"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-3</a:t>
            </a:r>
            <a:r>
              <a:rPr kumimoji="1" lang="ja-JP" altLang="en-US" sz="1000" b="1">
                <a:latin typeface="Yu Gothic UI" panose="020B0500000000000000" pitchFamily="50" charset="-128"/>
                <a:ea typeface="Yu Gothic UI" panose="020B0500000000000000" pitchFamily="50" charset="-128"/>
              </a:rPr>
              <a:t>月</a:t>
            </a:r>
          </a:p>
        </p:txBody>
      </p:sp>
      <p:sp>
        <p:nvSpPr>
          <p:cNvPr id="9" name="正方形/長方形 8">
            <a:extLst>
              <a:ext uri="{FF2B5EF4-FFF2-40B4-BE49-F238E27FC236}">
                <a16:creationId xmlns:a16="http://schemas.microsoft.com/office/drawing/2014/main" id="{F5E19AE3-4A56-7F9D-D96B-7AACF7548D4A}"/>
              </a:ext>
            </a:extLst>
          </p:cNvPr>
          <p:cNvSpPr/>
          <p:nvPr/>
        </p:nvSpPr>
        <p:spPr bwMode="gray">
          <a:xfrm>
            <a:off x="2756019"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4</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-6</a:t>
            </a:r>
            <a:r>
              <a:rPr kumimoji="1" lang="ja-JP" altLang="en-US" sz="1000" b="1">
                <a:latin typeface="Yu Gothic UI" panose="020B0500000000000000" pitchFamily="50" charset="-128"/>
                <a:ea typeface="Yu Gothic UI" panose="020B0500000000000000" pitchFamily="50" charset="-128"/>
              </a:rPr>
              <a:t>月</a:t>
            </a:r>
          </a:p>
        </p:txBody>
      </p:sp>
      <p:sp>
        <p:nvSpPr>
          <p:cNvPr id="11" name="正方形/長方形 10">
            <a:extLst>
              <a:ext uri="{FF2B5EF4-FFF2-40B4-BE49-F238E27FC236}">
                <a16:creationId xmlns:a16="http://schemas.microsoft.com/office/drawing/2014/main" id="{66BB4495-8F56-43A1-494A-C4CD28DC37B1}"/>
              </a:ext>
            </a:extLst>
          </p:cNvPr>
          <p:cNvSpPr/>
          <p:nvPr/>
        </p:nvSpPr>
        <p:spPr bwMode="gray">
          <a:xfrm>
            <a:off x="4454477"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21" name="正方形/長方形 20">
            <a:extLst>
              <a:ext uri="{FF2B5EF4-FFF2-40B4-BE49-F238E27FC236}">
                <a16:creationId xmlns:a16="http://schemas.microsoft.com/office/drawing/2014/main" id="{F3AE8C90-733C-1721-A208-0F3FE0004599}"/>
              </a:ext>
            </a:extLst>
          </p:cNvPr>
          <p:cNvSpPr/>
          <p:nvPr/>
        </p:nvSpPr>
        <p:spPr bwMode="gray">
          <a:xfrm>
            <a:off x="6152935" y="1884479"/>
            <a:ext cx="792000" cy="244800"/>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4</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-6</a:t>
            </a:r>
            <a:r>
              <a:rPr kumimoji="1" lang="ja-JP" altLang="en-US" sz="1000" b="1">
                <a:latin typeface="Yu Gothic UI" panose="020B0500000000000000" pitchFamily="50" charset="-128"/>
                <a:ea typeface="Yu Gothic UI" panose="020B0500000000000000" pitchFamily="50" charset="-128"/>
              </a:rPr>
              <a:t>月</a:t>
            </a:r>
          </a:p>
        </p:txBody>
      </p:sp>
      <p:sp>
        <p:nvSpPr>
          <p:cNvPr id="22" name="正方形/長方形 21">
            <a:extLst>
              <a:ext uri="{FF2B5EF4-FFF2-40B4-BE49-F238E27FC236}">
                <a16:creationId xmlns:a16="http://schemas.microsoft.com/office/drawing/2014/main" id="{4740F04C-5DE0-E449-7159-1C8ABDBF406C}"/>
              </a:ext>
            </a:extLst>
          </p:cNvPr>
          <p:cNvSpPr/>
          <p:nvPr/>
        </p:nvSpPr>
        <p:spPr bwMode="gray">
          <a:xfrm>
            <a:off x="7851393"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36" name="正方形/長方形 35">
            <a:extLst>
              <a:ext uri="{FF2B5EF4-FFF2-40B4-BE49-F238E27FC236}">
                <a16:creationId xmlns:a16="http://schemas.microsoft.com/office/drawing/2014/main" id="{9661B99E-5D2F-37BF-2FAC-8CF8740D33E9}"/>
              </a:ext>
            </a:extLst>
          </p:cNvPr>
          <p:cNvSpPr/>
          <p:nvPr/>
        </p:nvSpPr>
        <p:spPr bwMode="gray">
          <a:xfrm>
            <a:off x="411466" y="1019573"/>
            <a:ext cx="9081159" cy="464740"/>
          </a:xfrm>
          <a:prstGeom prst="rect">
            <a:avLst/>
          </a:prstGeom>
          <a:solidFill>
            <a:schemeClr val="bg1"/>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海外展開に向けた実績作りを目指し、スタートアップの事業会社との</a:t>
            </a:r>
            <a:r>
              <a:rPr kumimoji="1" lang="en-US" altLang="ja-JP" sz="1200" b="1">
                <a:latin typeface="Yu Gothic UI" panose="020B0500000000000000" pitchFamily="50" charset="-128"/>
                <a:ea typeface="Yu Gothic UI" panose="020B0500000000000000" pitchFamily="50" charset="-128"/>
              </a:rPr>
              <a:t>PoC</a:t>
            </a:r>
            <a:r>
              <a:rPr kumimoji="1" lang="ja-JP" altLang="en-US" sz="1200" b="1">
                <a:latin typeface="Yu Gothic UI" panose="020B0500000000000000" pitchFamily="50" charset="-128"/>
                <a:ea typeface="Yu Gothic UI" panose="020B0500000000000000" pitchFamily="50" charset="-128"/>
              </a:rPr>
              <a:t>支援を行うことで、東京発ユニコーン候補を育成する</a:t>
            </a:r>
          </a:p>
        </p:txBody>
      </p:sp>
      <p:sp>
        <p:nvSpPr>
          <p:cNvPr id="13" name="正方形/長方形 12">
            <a:extLst>
              <a:ext uri="{FF2B5EF4-FFF2-40B4-BE49-F238E27FC236}">
                <a16:creationId xmlns:a16="http://schemas.microsoft.com/office/drawing/2014/main" id="{D7633019-D7DE-68DF-95F5-F23B849C81DD}"/>
              </a:ext>
            </a:extLst>
          </p:cNvPr>
          <p:cNvSpPr/>
          <p:nvPr/>
        </p:nvSpPr>
        <p:spPr bwMode="gray">
          <a:xfrm>
            <a:off x="3605248"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7</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-9</a:t>
            </a:r>
            <a:r>
              <a:rPr kumimoji="1" lang="ja-JP" altLang="en-US" sz="1000" b="1">
                <a:latin typeface="Yu Gothic UI" panose="020B0500000000000000" pitchFamily="50" charset="-128"/>
                <a:ea typeface="Yu Gothic UI" panose="020B0500000000000000" pitchFamily="50" charset="-128"/>
              </a:rPr>
              <a:t>月</a:t>
            </a:r>
          </a:p>
        </p:txBody>
      </p:sp>
      <p:sp>
        <p:nvSpPr>
          <p:cNvPr id="14" name="正方形/長方形 13">
            <a:extLst>
              <a:ext uri="{FF2B5EF4-FFF2-40B4-BE49-F238E27FC236}">
                <a16:creationId xmlns:a16="http://schemas.microsoft.com/office/drawing/2014/main" id="{675E276E-CB01-3040-1B74-867AB1C16A8F}"/>
              </a:ext>
            </a:extLst>
          </p:cNvPr>
          <p:cNvSpPr/>
          <p:nvPr/>
        </p:nvSpPr>
        <p:spPr bwMode="gray">
          <a:xfrm>
            <a:off x="5303706"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-3</a:t>
            </a:r>
            <a:r>
              <a:rPr kumimoji="1" lang="ja-JP" altLang="en-US" sz="1000" b="1">
                <a:latin typeface="Yu Gothic UI" panose="020B0500000000000000" pitchFamily="50" charset="-128"/>
                <a:ea typeface="Yu Gothic UI" panose="020B0500000000000000" pitchFamily="50" charset="-128"/>
              </a:rPr>
              <a:t>月</a:t>
            </a:r>
          </a:p>
        </p:txBody>
      </p:sp>
      <p:sp>
        <p:nvSpPr>
          <p:cNvPr id="23" name="正方形/長方形 22">
            <a:extLst>
              <a:ext uri="{FF2B5EF4-FFF2-40B4-BE49-F238E27FC236}">
                <a16:creationId xmlns:a16="http://schemas.microsoft.com/office/drawing/2014/main" id="{A05F2349-5FCD-6CEA-1795-AEAB15821046}"/>
              </a:ext>
            </a:extLst>
          </p:cNvPr>
          <p:cNvSpPr/>
          <p:nvPr/>
        </p:nvSpPr>
        <p:spPr bwMode="gray">
          <a:xfrm>
            <a:off x="7002164" y="1884479"/>
            <a:ext cx="792000" cy="244800"/>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7</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-9</a:t>
            </a:r>
            <a:r>
              <a:rPr kumimoji="1" lang="ja-JP" altLang="en-US" sz="1000" b="1">
                <a:latin typeface="Yu Gothic UI" panose="020B0500000000000000" pitchFamily="50" charset="-128"/>
                <a:ea typeface="Yu Gothic UI" panose="020B0500000000000000" pitchFamily="50" charset="-128"/>
              </a:rPr>
              <a:t>月</a:t>
            </a:r>
          </a:p>
        </p:txBody>
      </p:sp>
      <p:sp>
        <p:nvSpPr>
          <p:cNvPr id="32" name="正方形/長方形 31">
            <a:extLst>
              <a:ext uri="{FF2B5EF4-FFF2-40B4-BE49-F238E27FC236}">
                <a16:creationId xmlns:a16="http://schemas.microsoft.com/office/drawing/2014/main" id="{CB090918-CD1F-A457-7604-0016BA5BCEFE}"/>
              </a:ext>
            </a:extLst>
          </p:cNvPr>
          <p:cNvSpPr/>
          <p:nvPr/>
        </p:nvSpPr>
        <p:spPr bwMode="gray">
          <a:xfrm>
            <a:off x="8700625" y="1884479"/>
            <a:ext cx="792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-2</a:t>
            </a:r>
            <a:r>
              <a:rPr kumimoji="1" lang="ja-JP" altLang="en-US" sz="1000" b="1">
                <a:latin typeface="Yu Gothic UI" panose="020B0500000000000000" pitchFamily="50" charset="-128"/>
                <a:ea typeface="Yu Gothic UI" panose="020B0500000000000000" pitchFamily="50" charset="-128"/>
              </a:rPr>
              <a:t>月</a:t>
            </a:r>
          </a:p>
        </p:txBody>
      </p:sp>
      <p:sp>
        <p:nvSpPr>
          <p:cNvPr id="4" name="正方形/長方形 3">
            <a:extLst>
              <a:ext uri="{FF2B5EF4-FFF2-40B4-BE49-F238E27FC236}">
                <a16:creationId xmlns:a16="http://schemas.microsoft.com/office/drawing/2014/main" id="{66D7A92B-A314-2751-7640-0816A4C79985}"/>
              </a:ext>
            </a:extLst>
          </p:cNvPr>
          <p:cNvSpPr/>
          <p:nvPr/>
        </p:nvSpPr>
        <p:spPr bwMode="gray">
          <a:xfrm>
            <a:off x="0" y="0"/>
            <a:ext cx="9906000" cy="1016000"/>
          </a:xfrm>
          <a:prstGeom prst="rect">
            <a:avLst/>
          </a:prstGeom>
          <a:solidFill>
            <a:srgbClr val="DA291C">
              <a:alpha val="20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記載例</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400">
                <a:solidFill>
                  <a:prstClr val="black"/>
                </a:solidFill>
                <a:latin typeface="Yu Gothic UI" panose="020B0500000000000000" pitchFamily="50" charset="-128"/>
                <a:ea typeface="Yu Gothic UI" panose="020B0500000000000000" pitchFamily="50" charset="-128"/>
              </a:rPr>
              <a:t>各アウトプット</a:t>
            </a:r>
            <a:r>
              <a:rPr kumimoji="1" lang="en-US" altLang="ja-JP" sz="1400">
                <a:solidFill>
                  <a:prstClr val="black"/>
                </a:solidFill>
                <a:latin typeface="Yu Gothic UI" panose="020B0500000000000000" pitchFamily="50" charset="-128"/>
                <a:ea typeface="Yu Gothic UI" panose="020B0500000000000000" pitchFamily="50" charset="-128"/>
              </a:rPr>
              <a:t>/</a:t>
            </a:r>
            <a:r>
              <a:rPr kumimoji="1" lang="ja-JP" altLang="en-US" sz="1400">
                <a:solidFill>
                  <a:prstClr val="black"/>
                </a:solidFill>
                <a:latin typeface="Yu Gothic UI" panose="020B0500000000000000" pitchFamily="50" charset="-128"/>
                <a:ea typeface="Yu Gothic UI" panose="020B0500000000000000" pitchFamily="50" charset="-128"/>
              </a:rPr>
              <a:t>アウトカムの記載方法など、ご参照ください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sp>
        <p:nvSpPr>
          <p:cNvPr id="41" name="テキスト ボックス 40">
            <a:extLst>
              <a:ext uri="{FF2B5EF4-FFF2-40B4-BE49-F238E27FC236}">
                <a16:creationId xmlns:a16="http://schemas.microsoft.com/office/drawing/2014/main" id="{B81C40EC-D4AD-DBA9-0007-FFD18DBA43B9}"/>
              </a:ext>
            </a:extLst>
          </p:cNvPr>
          <p:cNvSpPr txBox="1"/>
          <p:nvPr/>
        </p:nvSpPr>
        <p:spPr>
          <a:xfrm>
            <a:off x="413155" y="5810412"/>
            <a:ext cx="653061" cy="380480"/>
          </a:xfrm>
          <a:prstGeom prst="rect">
            <a:avLst/>
          </a:prstGeom>
          <a:noFill/>
        </p:spPr>
        <p:txBody>
          <a:bodyPr wrap="square" lIns="36000" tIns="36000" rIns="36000" bIns="36000" rtlCol="0" anchor="t" anchorCtr="0">
            <a:spAutoFit/>
          </a:bodyPr>
          <a:lstStyle/>
          <a:p>
            <a:pPr algn="ct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ｱｳﾄｶﾑ</a:t>
            </a:r>
            <a:endParaRPr kumimoji="1" lang="en-US" altLang="ja-JP" sz="1000">
              <a:latin typeface="Yu Gothic UI" panose="020B0500000000000000" pitchFamily="50" charset="-128"/>
              <a:ea typeface="Yu Gothic UI" panose="020B0500000000000000" pitchFamily="50" charset="-128"/>
            </a:endParaRPr>
          </a:p>
          <a:p>
            <a:pPr algn="ct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到達点</a:t>
            </a:r>
            <a:endParaRPr kumimoji="1" lang="en-US" altLang="ja-JP" sz="1000">
              <a:latin typeface="Yu Gothic UI" panose="020B0500000000000000" pitchFamily="50" charset="-128"/>
              <a:ea typeface="Yu Gothic UI" panose="020B0500000000000000" pitchFamily="50" charset="-128"/>
            </a:endParaRPr>
          </a:p>
        </p:txBody>
      </p:sp>
      <p:sp>
        <p:nvSpPr>
          <p:cNvPr id="44" name="テキスト ボックス 43">
            <a:extLst>
              <a:ext uri="{FF2B5EF4-FFF2-40B4-BE49-F238E27FC236}">
                <a16:creationId xmlns:a16="http://schemas.microsoft.com/office/drawing/2014/main" id="{EEF0241F-C53D-35C9-C88B-CAF9F56B77E4}"/>
              </a:ext>
            </a:extLst>
          </p:cNvPr>
          <p:cNvSpPr txBox="1"/>
          <p:nvPr/>
        </p:nvSpPr>
        <p:spPr>
          <a:xfrm>
            <a:off x="413155" y="2869631"/>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講義</a:t>
            </a:r>
            <a:endParaRPr kumimoji="1" lang="en-US" altLang="ja-JP" sz="1000">
              <a:latin typeface="Yu Gothic UI" panose="020B0500000000000000" pitchFamily="50" charset="-128"/>
              <a:ea typeface="Yu Gothic UI" panose="020B0500000000000000" pitchFamily="50" charset="-128"/>
            </a:endParaRPr>
          </a:p>
        </p:txBody>
      </p:sp>
      <p:sp>
        <p:nvSpPr>
          <p:cNvPr id="45" name="角丸四角形 23">
            <a:extLst>
              <a:ext uri="{FF2B5EF4-FFF2-40B4-BE49-F238E27FC236}">
                <a16:creationId xmlns:a16="http://schemas.microsoft.com/office/drawing/2014/main" id="{A55B1D01-A52D-3358-6552-24C7A1079189}"/>
              </a:ext>
            </a:extLst>
          </p:cNvPr>
          <p:cNvSpPr/>
          <p:nvPr/>
        </p:nvSpPr>
        <p:spPr bwMode="gray">
          <a:xfrm>
            <a:off x="2432112" y="2775926"/>
            <a:ext cx="1413747"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1</a:t>
            </a:r>
            <a:r>
              <a:rPr kumimoji="1" lang="ja-JP" altLang="en-US" sz="1200" b="1">
                <a:solidFill>
                  <a:schemeClr val="tx1"/>
                </a:solidFill>
                <a:latin typeface="Yu Gothic UI" panose="020B0500000000000000" pitchFamily="50" charset="-128"/>
                <a:ea typeface="Yu Gothic UI" panose="020B0500000000000000" pitchFamily="50" charset="-128"/>
              </a:rPr>
              <a:t>バッチ目：</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月</a:t>
            </a: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回</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か月間</a:t>
            </a:r>
          </a:p>
        </p:txBody>
      </p:sp>
      <p:sp>
        <p:nvSpPr>
          <p:cNvPr id="46" name="テキスト ボックス 45">
            <a:extLst>
              <a:ext uri="{FF2B5EF4-FFF2-40B4-BE49-F238E27FC236}">
                <a16:creationId xmlns:a16="http://schemas.microsoft.com/office/drawing/2014/main" id="{91158A5E-C603-4C0D-9528-BF6FDA15A079}"/>
              </a:ext>
            </a:extLst>
          </p:cNvPr>
          <p:cNvSpPr txBox="1"/>
          <p:nvPr/>
        </p:nvSpPr>
        <p:spPr>
          <a:xfrm>
            <a:off x="413155" y="3460067"/>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実証先面談</a:t>
            </a:r>
            <a:endParaRPr kumimoji="1" lang="en-US" altLang="ja-JP" sz="1000">
              <a:latin typeface="Yu Gothic UI" panose="020B0500000000000000" pitchFamily="50" charset="-128"/>
              <a:ea typeface="Yu Gothic UI" panose="020B0500000000000000" pitchFamily="50" charset="-128"/>
            </a:endParaRPr>
          </a:p>
        </p:txBody>
      </p:sp>
      <p:sp>
        <p:nvSpPr>
          <p:cNvPr id="47" name="角丸四角形 23">
            <a:extLst>
              <a:ext uri="{FF2B5EF4-FFF2-40B4-BE49-F238E27FC236}">
                <a16:creationId xmlns:a16="http://schemas.microsoft.com/office/drawing/2014/main" id="{497B72FA-FE44-657B-2490-799409C07A36}"/>
              </a:ext>
            </a:extLst>
          </p:cNvPr>
          <p:cNvSpPr/>
          <p:nvPr/>
        </p:nvSpPr>
        <p:spPr bwMode="gray">
          <a:xfrm>
            <a:off x="2983502" y="3366362"/>
            <a:ext cx="1413747"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ピッチイベントやメンタリング経由で設定</a:t>
            </a:r>
          </a:p>
        </p:txBody>
      </p:sp>
      <p:grpSp>
        <p:nvGrpSpPr>
          <p:cNvPr id="50" name="グループ化 49">
            <a:extLst>
              <a:ext uri="{FF2B5EF4-FFF2-40B4-BE49-F238E27FC236}">
                <a16:creationId xmlns:a16="http://schemas.microsoft.com/office/drawing/2014/main" id="{F45A31C5-8A34-779F-B14A-25426E75B122}"/>
              </a:ext>
            </a:extLst>
          </p:cNvPr>
          <p:cNvGrpSpPr/>
          <p:nvPr/>
        </p:nvGrpSpPr>
        <p:grpSpPr>
          <a:xfrm>
            <a:off x="413155" y="4950259"/>
            <a:ext cx="8239784" cy="226591"/>
            <a:chOff x="413155" y="4950259"/>
            <a:chExt cx="8239784" cy="226591"/>
          </a:xfrm>
        </p:grpSpPr>
        <p:grpSp>
          <p:nvGrpSpPr>
            <p:cNvPr id="51" name="グループ化 50">
              <a:extLst>
                <a:ext uri="{FF2B5EF4-FFF2-40B4-BE49-F238E27FC236}">
                  <a16:creationId xmlns:a16="http://schemas.microsoft.com/office/drawing/2014/main" id="{DB186343-5BED-717E-ADD8-F24A3F1945ED}"/>
                </a:ext>
              </a:extLst>
            </p:cNvPr>
            <p:cNvGrpSpPr/>
            <p:nvPr/>
          </p:nvGrpSpPr>
          <p:grpSpPr>
            <a:xfrm>
              <a:off x="4188702" y="4959289"/>
              <a:ext cx="4464237" cy="208531"/>
              <a:chOff x="4188702" y="4950847"/>
              <a:chExt cx="4464237" cy="208531"/>
            </a:xfrm>
          </p:grpSpPr>
          <p:sp>
            <p:nvSpPr>
              <p:cNvPr id="53" name="楕円 52">
                <a:extLst>
                  <a:ext uri="{FF2B5EF4-FFF2-40B4-BE49-F238E27FC236}">
                    <a16:creationId xmlns:a16="http://schemas.microsoft.com/office/drawing/2014/main" id="{ACD2BB0E-CDF4-F3A8-EB0F-1025A7D3E44E}"/>
                  </a:ext>
                </a:extLst>
              </p:cNvPr>
              <p:cNvSpPr/>
              <p:nvPr/>
            </p:nvSpPr>
            <p:spPr bwMode="gray">
              <a:xfrm>
                <a:off x="4188702"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54" name="楕円 53">
                <a:extLst>
                  <a:ext uri="{FF2B5EF4-FFF2-40B4-BE49-F238E27FC236}">
                    <a16:creationId xmlns:a16="http://schemas.microsoft.com/office/drawing/2014/main" id="{64869731-8D71-6E17-62DF-13395604B508}"/>
                  </a:ext>
                </a:extLst>
              </p:cNvPr>
              <p:cNvSpPr/>
              <p:nvPr/>
            </p:nvSpPr>
            <p:spPr bwMode="gray">
              <a:xfrm>
                <a:off x="4711833"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55" name="楕円 54">
                <a:extLst>
                  <a:ext uri="{FF2B5EF4-FFF2-40B4-BE49-F238E27FC236}">
                    <a16:creationId xmlns:a16="http://schemas.microsoft.com/office/drawing/2014/main" id="{C16DFE95-4E44-2831-9F69-B20BB0493517}"/>
                  </a:ext>
                </a:extLst>
              </p:cNvPr>
              <p:cNvSpPr/>
              <p:nvPr/>
            </p:nvSpPr>
            <p:spPr bwMode="gray">
              <a:xfrm>
                <a:off x="8444408"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56" name="楕円 55">
                <a:extLst>
                  <a:ext uri="{FF2B5EF4-FFF2-40B4-BE49-F238E27FC236}">
                    <a16:creationId xmlns:a16="http://schemas.microsoft.com/office/drawing/2014/main" id="{7A7DC917-67EA-33FF-4D49-B81A2D0BEC01}"/>
                  </a:ext>
                </a:extLst>
              </p:cNvPr>
              <p:cNvSpPr/>
              <p:nvPr/>
            </p:nvSpPr>
            <p:spPr bwMode="gray">
              <a:xfrm>
                <a:off x="6749305"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grpSp>
        <p:sp>
          <p:nvSpPr>
            <p:cNvPr id="52" name="テキスト ボックス 51">
              <a:extLst>
                <a:ext uri="{FF2B5EF4-FFF2-40B4-BE49-F238E27FC236}">
                  <a16:creationId xmlns:a16="http://schemas.microsoft.com/office/drawing/2014/main" id="{B2572D8F-8D1D-09F3-F56F-CD21F3785274}"/>
                </a:ext>
              </a:extLst>
            </p:cNvPr>
            <p:cNvSpPr txBox="1"/>
            <p:nvPr/>
          </p:nvSpPr>
          <p:spPr>
            <a:xfrm>
              <a:off x="413155" y="4950259"/>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資金補助</a:t>
              </a:r>
              <a:endParaRPr kumimoji="1" lang="en-US" altLang="ja-JP" sz="1000">
                <a:latin typeface="Yu Gothic UI" panose="020B0500000000000000" pitchFamily="50" charset="-128"/>
                <a:ea typeface="Yu Gothic UI" panose="020B0500000000000000" pitchFamily="50" charset="-128"/>
              </a:endParaRPr>
            </a:p>
          </p:txBody>
        </p:sp>
      </p:grpSp>
      <p:sp>
        <p:nvSpPr>
          <p:cNvPr id="59" name="角丸四角形 23">
            <a:extLst>
              <a:ext uri="{FF2B5EF4-FFF2-40B4-BE49-F238E27FC236}">
                <a16:creationId xmlns:a16="http://schemas.microsoft.com/office/drawing/2014/main" id="{CFFB4CFD-1B03-9B22-2095-BE247598A3F4}"/>
              </a:ext>
            </a:extLst>
          </p:cNvPr>
          <p:cNvSpPr/>
          <p:nvPr/>
        </p:nvSpPr>
        <p:spPr bwMode="gray">
          <a:xfrm>
            <a:off x="1057562" y="2185585"/>
            <a:ext cx="791999" cy="413905"/>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準備</a:t>
            </a:r>
          </a:p>
        </p:txBody>
      </p:sp>
      <p:sp>
        <p:nvSpPr>
          <p:cNvPr id="60" name="テキスト ボックス 59">
            <a:extLst>
              <a:ext uri="{FF2B5EF4-FFF2-40B4-BE49-F238E27FC236}">
                <a16:creationId xmlns:a16="http://schemas.microsoft.com/office/drawing/2014/main" id="{D56C67D0-2C13-FCB8-7478-60C4FF9D1CDB}"/>
              </a:ext>
            </a:extLst>
          </p:cNvPr>
          <p:cNvSpPr txBox="1"/>
          <p:nvPr/>
        </p:nvSpPr>
        <p:spPr>
          <a:xfrm>
            <a:off x="413155" y="2279242"/>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en-US" altLang="ja-JP" sz="1000">
                <a:latin typeface="Yu Gothic UI" panose="020B0500000000000000" pitchFamily="50" charset="-128"/>
                <a:ea typeface="Yu Gothic UI" panose="020B0500000000000000" pitchFamily="50" charset="-128"/>
              </a:rPr>
              <a:t>SU</a:t>
            </a:r>
            <a:r>
              <a:rPr kumimoji="1" lang="ja-JP" altLang="en-US" sz="1000">
                <a:latin typeface="Yu Gothic UI" panose="020B0500000000000000" pitchFamily="50" charset="-128"/>
                <a:ea typeface="Yu Gothic UI" panose="020B0500000000000000" pitchFamily="50" charset="-128"/>
              </a:rPr>
              <a:t>採択</a:t>
            </a:r>
            <a:endParaRPr kumimoji="1" lang="en-US" altLang="ja-JP" sz="1000">
              <a:latin typeface="Yu Gothic UI" panose="020B0500000000000000" pitchFamily="50" charset="-128"/>
              <a:ea typeface="Yu Gothic UI" panose="020B0500000000000000" pitchFamily="50" charset="-128"/>
            </a:endParaRPr>
          </a:p>
        </p:txBody>
      </p:sp>
      <p:sp>
        <p:nvSpPr>
          <p:cNvPr id="61" name="角丸四角形 23">
            <a:extLst>
              <a:ext uri="{FF2B5EF4-FFF2-40B4-BE49-F238E27FC236}">
                <a16:creationId xmlns:a16="http://schemas.microsoft.com/office/drawing/2014/main" id="{C6C4C7CE-D68A-1287-FC9B-096875FF57F1}"/>
              </a:ext>
            </a:extLst>
          </p:cNvPr>
          <p:cNvSpPr/>
          <p:nvPr/>
        </p:nvSpPr>
        <p:spPr bwMode="gray">
          <a:xfrm>
            <a:off x="1906791" y="2185585"/>
            <a:ext cx="461272" cy="413905"/>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採択</a:t>
            </a:r>
          </a:p>
        </p:txBody>
      </p:sp>
      <p:grpSp>
        <p:nvGrpSpPr>
          <p:cNvPr id="62" name="グループ化 61">
            <a:extLst>
              <a:ext uri="{FF2B5EF4-FFF2-40B4-BE49-F238E27FC236}">
                <a16:creationId xmlns:a16="http://schemas.microsoft.com/office/drawing/2014/main" id="{5E845DE2-D28F-E9EB-F028-2DCBABAEC58A}"/>
              </a:ext>
            </a:extLst>
          </p:cNvPr>
          <p:cNvGrpSpPr/>
          <p:nvPr/>
        </p:nvGrpSpPr>
        <p:grpSpPr>
          <a:xfrm>
            <a:off x="413155" y="4359825"/>
            <a:ext cx="9075844" cy="414000"/>
            <a:chOff x="413155" y="4336044"/>
            <a:chExt cx="9075844" cy="414000"/>
          </a:xfrm>
        </p:grpSpPr>
        <p:sp>
          <p:nvSpPr>
            <p:cNvPr id="63" name="角丸四角形 23">
              <a:extLst>
                <a:ext uri="{FF2B5EF4-FFF2-40B4-BE49-F238E27FC236}">
                  <a16:creationId xmlns:a16="http://schemas.microsoft.com/office/drawing/2014/main" id="{935BAF85-2C2A-2537-65CF-B6D97D1BD05F}"/>
                </a:ext>
              </a:extLst>
            </p:cNvPr>
            <p:cNvSpPr/>
            <p:nvPr/>
          </p:nvSpPr>
          <p:spPr bwMode="gray">
            <a:xfrm>
              <a:off x="2432112" y="4336044"/>
              <a:ext cx="7056887"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取組期間を通して対応（既存取組）</a:t>
              </a:r>
            </a:p>
          </p:txBody>
        </p:sp>
        <p:sp>
          <p:nvSpPr>
            <p:cNvPr id="65" name="テキスト ボックス 64">
              <a:extLst>
                <a:ext uri="{FF2B5EF4-FFF2-40B4-BE49-F238E27FC236}">
                  <a16:creationId xmlns:a16="http://schemas.microsoft.com/office/drawing/2014/main" id="{902B7C2F-4C73-329F-8879-7863154B361E}"/>
                </a:ext>
              </a:extLst>
            </p:cNvPr>
            <p:cNvSpPr txBox="1"/>
            <p:nvPr/>
          </p:nvSpPr>
          <p:spPr>
            <a:xfrm>
              <a:off x="413155" y="4429749"/>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メンタリング</a:t>
              </a:r>
              <a:endParaRPr kumimoji="1" lang="en-US" altLang="ja-JP" sz="1000">
                <a:latin typeface="Yu Gothic UI" panose="020B0500000000000000" pitchFamily="50" charset="-128"/>
                <a:ea typeface="Yu Gothic UI" panose="020B0500000000000000" pitchFamily="50" charset="-128"/>
              </a:endParaRPr>
            </a:p>
          </p:txBody>
        </p:sp>
      </p:grpSp>
      <p:sp>
        <p:nvSpPr>
          <p:cNvPr id="66" name="テキスト ボックス 65">
            <a:extLst>
              <a:ext uri="{FF2B5EF4-FFF2-40B4-BE49-F238E27FC236}">
                <a16:creationId xmlns:a16="http://schemas.microsoft.com/office/drawing/2014/main" id="{687CF5E5-AD2A-B6A8-0ACB-A626FB31674D}"/>
              </a:ext>
            </a:extLst>
          </p:cNvPr>
          <p:cNvSpPr txBox="1"/>
          <p:nvPr/>
        </p:nvSpPr>
        <p:spPr>
          <a:xfrm>
            <a:off x="413155" y="3956798"/>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ピッチイベント</a:t>
            </a:r>
            <a:endParaRPr kumimoji="1" lang="en-US" altLang="ja-JP" sz="1000">
              <a:latin typeface="Yu Gothic UI" panose="020B0500000000000000" pitchFamily="50" charset="-128"/>
              <a:ea typeface="Yu Gothic UI" panose="020B0500000000000000" pitchFamily="50" charset="-128"/>
            </a:endParaRPr>
          </a:p>
        </p:txBody>
      </p:sp>
      <p:grpSp>
        <p:nvGrpSpPr>
          <p:cNvPr id="87" name="グループ化 86">
            <a:extLst>
              <a:ext uri="{FF2B5EF4-FFF2-40B4-BE49-F238E27FC236}">
                <a16:creationId xmlns:a16="http://schemas.microsoft.com/office/drawing/2014/main" id="{14C030BF-6F0B-4BCA-1C73-4CDE49791062}"/>
              </a:ext>
            </a:extLst>
          </p:cNvPr>
          <p:cNvGrpSpPr/>
          <p:nvPr/>
        </p:nvGrpSpPr>
        <p:grpSpPr>
          <a:xfrm>
            <a:off x="2983502" y="3965828"/>
            <a:ext cx="1104466" cy="208531"/>
            <a:chOff x="2983502" y="3965828"/>
            <a:chExt cx="1104466" cy="208531"/>
          </a:xfrm>
        </p:grpSpPr>
        <p:sp>
          <p:nvSpPr>
            <p:cNvPr id="67" name="楕円 66">
              <a:extLst>
                <a:ext uri="{FF2B5EF4-FFF2-40B4-BE49-F238E27FC236}">
                  <a16:creationId xmlns:a16="http://schemas.microsoft.com/office/drawing/2014/main" id="{1ECB2FBC-70A8-FE81-F584-D8344B5FC977}"/>
                </a:ext>
              </a:extLst>
            </p:cNvPr>
            <p:cNvSpPr/>
            <p:nvPr/>
          </p:nvSpPr>
          <p:spPr bwMode="gray">
            <a:xfrm>
              <a:off x="3879437"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70" name="楕円 69">
              <a:extLst>
                <a:ext uri="{FF2B5EF4-FFF2-40B4-BE49-F238E27FC236}">
                  <a16:creationId xmlns:a16="http://schemas.microsoft.com/office/drawing/2014/main" id="{BE4C79C2-A8E5-2569-8FC6-74383630868C}"/>
                </a:ext>
              </a:extLst>
            </p:cNvPr>
            <p:cNvSpPr/>
            <p:nvPr/>
          </p:nvSpPr>
          <p:spPr bwMode="gray">
            <a:xfrm>
              <a:off x="2983502"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grpSp>
      <p:sp>
        <p:nvSpPr>
          <p:cNvPr id="74" name="角丸四角形 23">
            <a:extLst>
              <a:ext uri="{FF2B5EF4-FFF2-40B4-BE49-F238E27FC236}">
                <a16:creationId xmlns:a16="http://schemas.microsoft.com/office/drawing/2014/main" id="{DA44CBE2-EAD0-62BF-7300-33050905BE26}"/>
              </a:ext>
            </a:extLst>
          </p:cNvPr>
          <p:cNvSpPr/>
          <p:nvPr/>
        </p:nvSpPr>
        <p:spPr bwMode="gray">
          <a:xfrm>
            <a:off x="3002769" y="5692919"/>
            <a:ext cx="1375213" cy="615806"/>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バッチ１終了時</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アウトカム①：</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件</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アウトカム②：</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件</a:t>
            </a:r>
          </a:p>
        </p:txBody>
      </p:sp>
      <p:sp>
        <p:nvSpPr>
          <p:cNvPr id="75" name="角丸四角形 23">
            <a:extLst>
              <a:ext uri="{FF2B5EF4-FFF2-40B4-BE49-F238E27FC236}">
                <a16:creationId xmlns:a16="http://schemas.microsoft.com/office/drawing/2014/main" id="{E5C2C6A6-AABF-A6AE-19A7-572F3A128893}"/>
              </a:ext>
            </a:extLst>
          </p:cNvPr>
          <p:cNvSpPr/>
          <p:nvPr/>
        </p:nvSpPr>
        <p:spPr bwMode="gray">
          <a:xfrm>
            <a:off x="8502599" y="5692919"/>
            <a:ext cx="986400" cy="615806"/>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アウトカム③</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月までに</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すべて完了</a:t>
            </a:r>
          </a:p>
        </p:txBody>
      </p:sp>
      <p:cxnSp>
        <p:nvCxnSpPr>
          <p:cNvPr id="76" name="直線矢印コネクタ 75">
            <a:extLst>
              <a:ext uri="{FF2B5EF4-FFF2-40B4-BE49-F238E27FC236}">
                <a16:creationId xmlns:a16="http://schemas.microsoft.com/office/drawing/2014/main" id="{D0F34911-CB1B-DC20-6EA5-167831143E19}"/>
              </a:ext>
            </a:extLst>
          </p:cNvPr>
          <p:cNvCxnSpPr>
            <a:cxnSpLocks/>
            <a:stCxn id="85" idx="2"/>
            <a:endCxn id="80" idx="0"/>
          </p:cNvCxnSpPr>
          <p:nvPr/>
        </p:nvCxnSpPr>
        <p:spPr>
          <a:xfrm>
            <a:off x="5941195" y="3780362"/>
            <a:ext cx="0" cy="1912557"/>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a:extLst>
              <a:ext uri="{FF2B5EF4-FFF2-40B4-BE49-F238E27FC236}">
                <a16:creationId xmlns:a16="http://schemas.microsoft.com/office/drawing/2014/main" id="{A6979E88-1693-3002-6103-34DD45FCA322}"/>
              </a:ext>
            </a:extLst>
          </p:cNvPr>
          <p:cNvCxnSpPr>
            <a:cxnSpLocks/>
          </p:cNvCxnSpPr>
          <p:nvPr/>
        </p:nvCxnSpPr>
        <p:spPr>
          <a:xfrm>
            <a:off x="7639267" y="3780362"/>
            <a:ext cx="0" cy="1912557"/>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78" name="角丸四角形 23">
            <a:extLst>
              <a:ext uri="{FF2B5EF4-FFF2-40B4-BE49-F238E27FC236}">
                <a16:creationId xmlns:a16="http://schemas.microsoft.com/office/drawing/2014/main" id="{EFE1E924-DFD4-012E-0ED4-B9387D385C78}"/>
              </a:ext>
            </a:extLst>
          </p:cNvPr>
          <p:cNvSpPr/>
          <p:nvPr/>
        </p:nvSpPr>
        <p:spPr bwMode="gray">
          <a:xfrm>
            <a:off x="4087968" y="4853006"/>
            <a:ext cx="4612658" cy="414000"/>
          </a:xfrm>
          <a:prstGeom prst="roundRect">
            <a:avLst/>
          </a:prstGeom>
          <a:noFill/>
          <a:ln>
            <a:solidFill>
              <a:schemeClr val="accent5"/>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cxnSp>
        <p:nvCxnSpPr>
          <p:cNvPr id="79" name="コネクタ: カギ線 78">
            <a:extLst>
              <a:ext uri="{FF2B5EF4-FFF2-40B4-BE49-F238E27FC236}">
                <a16:creationId xmlns:a16="http://schemas.microsoft.com/office/drawing/2014/main" id="{45D17D76-E84B-568A-8646-31307B8D98C6}"/>
              </a:ext>
            </a:extLst>
          </p:cNvPr>
          <p:cNvCxnSpPr>
            <a:cxnSpLocks/>
            <a:stCxn id="78" idx="3"/>
            <a:endCxn id="75" idx="0"/>
          </p:cNvCxnSpPr>
          <p:nvPr/>
        </p:nvCxnSpPr>
        <p:spPr>
          <a:xfrm>
            <a:off x="8700626" y="5060006"/>
            <a:ext cx="295173" cy="632913"/>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0" name="角丸四角形 23">
            <a:extLst>
              <a:ext uri="{FF2B5EF4-FFF2-40B4-BE49-F238E27FC236}">
                <a16:creationId xmlns:a16="http://schemas.microsoft.com/office/drawing/2014/main" id="{610D3378-BBA9-1BCE-B198-AFD13AAEA4C9}"/>
              </a:ext>
            </a:extLst>
          </p:cNvPr>
          <p:cNvSpPr/>
          <p:nvPr/>
        </p:nvSpPr>
        <p:spPr bwMode="gray">
          <a:xfrm>
            <a:off x="5253588" y="5692919"/>
            <a:ext cx="1375213" cy="615806"/>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バッチ２終了時</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アウトカム①：</a:t>
            </a:r>
            <a:r>
              <a:rPr kumimoji="1" lang="en-US" altLang="ja-JP" sz="1200" b="1">
                <a:solidFill>
                  <a:schemeClr val="tx1"/>
                </a:solidFill>
                <a:latin typeface="Yu Gothic UI" panose="020B0500000000000000" pitchFamily="50" charset="-128"/>
                <a:ea typeface="Yu Gothic UI" panose="020B0500000000000000" pitchFamily="50" charset="-128"/>
              </a:rPr>
              <a:t>7</a:t>
            </a:r>
            <a:r>
              <a:rPr kumimoji="1" lang="ja-JP" altLang="en-US" sz="1200" b="1">
                <a:solidFill>
                  <a:schemeClr val="tx1"/>
                </a:solidFill>
                <a:latin typeface="Yu Gothic UI" panose="020B0500000000000000" pitchFamily="50" charset="-128"/>
                <a:ea typeface="Yu Gothic UI" panose="020B0500000000000000" pitchFamily="50" charset="-128"/>
              </a:rPr>
              <a:t>件</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アウトカム②：</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件</a:t>
            </a:r>
          </a:p>
        </p:txBody>
      </p:sp>
      <p:sp>
        <p:nvSpPr>
          <p:cNvPr id="81" name="角丸四角形 23">
            <a:extLst>
              <a:ext uri="{FF2B5EF4-FFF2-40B4-BE49-F238E27FC236}">
                <a16:creationId xmlns:a16="http://schemas.microsoft.com/office/drawing/2014/main" id="{D3476111-6CAF-BA00-93F8-80BCB2132755}"/>
              </a:ext>
            </a:extLst>
          </p:cNvPr>
          <p:cNvSpPr/>
          <p:nvPr/>
        </p:nvSpPr>
        <p:spPr bwMode="gray">
          <a:xfrm>
            <a:off x="4195227" y="2185585"/>
            <a:ext cx="461272" cy="413905"/>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採択</a:t>
            </a:r>
          </a:p>
        </p:txBody>
      </p:sp>
      <p:sp>
        <p:nvSpPr>
          <p:cNvPr id="82" name="角丸四角形 23">
            <a:extLst>
              <a:ext uri="{FF2B5EF4-FFF2-40B4-BE49-F238E27FC236}">
                <a16:creationId xmlns:a16="http://schemas.microsoft.com/office/drawing/2014/main" id="{C2BBEC81-D267-2204-F300-F3BCAA9BC52D}"/>
              </a:ext>
            </a:extLst>
          </p:cNvPr>
          <p:cNvSpPr/>
          <p:nvPr/>
        </p:nvSpPr>
        <p:spPr bwMode="gray">
          <a:xfrm>
            <a:off x="6483663" y="2185585"/>
            <a:ext cx="461272" cy="413905"/>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採択</a:t>
            </a:r>
          </a:p>
        </p:txBody>
      </p:sp>
      <p:sp>
        <p:nvSpPr>
          <p:cNvPr id="83" name="角丸四角形 23">
            <a:extLst>
              <a:ext uri="{FF2B5EF4-FFF2-40B4-BE49-F238E27FC236}">
                <a16:creationId xmlns:a16="http://schemas.microsoft.com/office/drawing/2014/main" id="{8B43EE25-4F8D-CAE0-CA3F-8E728AFF11EA}"/>
              </a:ext>
            </a:extLst>
          </p:cNvPr>
          <p:cNvSpPr/>
          <p:nvPr/>
        </p:nvSpPr>
        <p:spPr bwMode="gray">
          <a:xfrm>
            <a:off x="4717138" y="2775926"/>
            <a:ext cx="1413747"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バッチ目：</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月</a:t>
            </a: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回</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か月間</a:t>
            </a:r>
          </a:p>
        </p:txBody>
      </p:sp>
      <p:sp>
        <p:nvSpPr>
          <p:cNvPr id="84" name="角丸四角形 23">
            <a:extLst>
              <a:ext uri="{FF2B5EF4-FFF2-40B4-BE49-F238E27FC236}">
                <a16:creationId xmlns:a16="http://schemas.microsoft.com/office/drawing/2014/main" id="{B3E49FBF-8EA4-103E-770F-86EBEB415D14}"/>
              </a:ext>
            </a:extLst>
          </p:cNvPr>
          <p:cNvSpPr/>
          <p:nvPr/>
        </p:nvSpPr>
        <p:spPr bwMode="gray">
          <a:xfrm>
            <a:off x="7002164" y="2775926"/>
            <a:ext cx="1413747"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3</a:t>
            </a:r>
            <a:r>
              <a:rPr kumimoji="1" lang="ja-JP" altLang="en-US" sz="1200" b="1">
                <a:solidFill>
                  <a:schemeClr val="tx1"/>
                </a:solidFill>
                <a:latin typeface="Yu Gothic UI" panose="020B0500000000000000" pitchFamily="50" charset="-128"/>
                <a:ea typeface="Yu Gothic UI" panose="020B0500000000000000" pitchFamily="50" charset="-128"/>
              </a:rPr>
              <a:t>バッチ目：</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月</a:t>
            </a: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回</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か月間</a:t>
            </a:r>
          </a:p>
        </p:txBody>
      </p:sp>
      <p:sp>
        <p:nvSpPr>
          <p:cNvPr id="85" name="角丸四角形 23">
            <a:extLst>
              <a:ext uri="{FF2B5EF4-FFF2-40B4-BE49-F238E27FC236}">
                <a16:creationId xmlns:a16="http://schemas.microsoft.com/office/drawing/2014/main" id="{3EE27DF1-986C-41B8-2242-1E1CFBF944EB}"/>
              </a:ext>
            </a:extLst>
          </p:cNvPr>
          <p:cNvSpPr/>
          <p:nvPr/>
        </p:nvSpPr>
        <p:spPr bwMode="gray">
          <a:xfrm>
            <a:off x="5234321" y="3366362"/>
            <a:ext cx="1413747"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ピッチイベントやメンタリング経由で設定</a:t>
            </a:r>
          </a:p>
        </p:txBody>
      </p:sp>
      <p:sp>
        <p:nvSpPr>
          <p:cNvPr id="86" name="角丸四角形 23">
            <a:extLst>
              <a:ext uri="{FF2B5EF4-FFF2-40B4-BE49-F238E27FC236}">
                <a16:creationId xmlns:a16="http://schemas.microsoft.com/office/drawing/2014/main" id="{F2BF2039-E207-F689-7F30-B424D88E1A39}"/>
              </a:ext>
            </a:extLst>
          </p:cNvPr>
          <p:cNvSpPr/>
          <p:nvPr/>
        </p:nvSpPr>
        <p:spPr bwMode="gray">
          <a:xfrm>
            <a:off x="7485139" y="3366362"/>
            <a:ext cx="1413747"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ピッチイベントやメンタリング経由で設定</a:t>
            </a:r>
          </a:p>
        </p:txBody>
      </p:sp>
      <p:grpSp>
        <p:nvGrpSpPr>
          <p:cNvPr id="88" name="グループ化 87">
            <a:extLst>
              <a:ext uri="{FF2B5EF4-FFF2-40B4-BE49-F238E27FC236}">
                <a16:creationId xmlns:a16="http://schemas.microsoft.com/office/drawing/2014/main" id="{E1156301-E33E-00E2-3527-0F142D0C7D63}"/>
              </a:ext>
            </a:extLst>
          </p:cNvPr>
          <p:cNvGrpSpPr/>
          <p:nvPr/>
        </p:nvGrpSpPr>
        <p:grpSpPr>
          <a:xfrm>
            <a:off x="5234321" y="3965828"/>
            <a:ext cx="1104466" cy="208531"/>
            <a:chOff x="2983502" y="3965828"/>
            <a:chExt cx="1104466" cy="208531"/>
          </a:xfrm>
        </p:grpSpPr>
        <p:sp>
          <p:nvSpPr>
            <p:cNvPr id="89" name="楕円 88">
              <a:extLst>
                <a:ext uri="{FF2B5EF4-FFF2-40B4-BE49-F238E27FC236}">
                  <a16:creationId xmlns:a16="http://schemas.microsoft.com/office/drawing/2014/main" id="{8A6105E5-4E78-1E0D-8CE7-C5278AEA9FE9}"/>
                </a:ext>
              </a:extLst>
            </p:cNvPr>
            <p:cNvSpPr/>
            <p:nvPr/>
          </p:nvSpPr>
          <p:spPr bwMode="gray">
            <a:xfrm>
              <a:off x="3879437"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90" name="楕円 89">
              <a:extLst>
                <a:ext uri="{FF2B5EF4-FFF2-40B4-BE49-F238E27FC236}">
                  <a16:creationId xmlns:a16="http://schemas.microsoft.com/office/drawing/2014/main" id="{99BA168D-0DE4-5B43-1C01-A73CA26BBB75}"/>
                </a:ext>
              </a:extLst>
            </p:cNvPr>
            <p:cNvSpPr/>
            <p:nvPr/>
          </p:nvSpPr>
          <p:spPr bwMode="gray">
            <a:xfrm>
              <a:off x="2983502"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grpSp>
      <p:grpSp>
        <p:nvGrpSpPr>
          <p:cNvPr id="91" name="グループ化 90">
            <a:extLst>
              <a:ext uri="{FF2B5EF4-FFF2-40B4-BE49-F238E27FC236}">
                <a16:creationId xmlns:a16="http://schemas.microsoft.com/office/drawing/2014/main" id="{3D8375E7-4528-EC52-0837-4728C4CDF840}"/>
              </a:ext>
            </a:extLst>
          </p:cNvPr>
          <p:cNvGrpSpPr/>
          <p:nvPr/>
        </p:nvGrpSpPr>
        <p:grpSpPr>
          <a:xfrm>
            <a:off x="7485139" y="3965828"/>
            <a:ext cx="1104466" cy="208531"/>
            <a:chOff x="2983502" y="3965828"/>
            <a:chExt cx="1104466" cy="208531"/>
          </a:xfrm>
        </p:grpSpPr>
        <p:sp>
          <p:nvSpPr>
            <p:cNvPr id="92" name="楕円 91">
              <a:extLst>
                <a:ext uri="{FF2B5EF4-FFF2-40B4-BE49-F238E27FC236}">
                  <a16:creationId xmlns:a16="http://schemas.microsoft.com/office/drawing/2014/main" id="{D828327B-7CEC-74D5-45D0-6BB22FE889F7}"/>
                </a:ext>
              </a:extLst>
            </p:cNvPr>
            <p:cNvSpPr/>
            <p:nvPr/>
          </p:nvSpPr>
          <p:spPr bwMode="gray">
            <a:xfrm>
              <a:off x="3879437"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93" name="楕円 92">
              <a:extLst>
                <a:ext uri="{FF2B5EF4-FFF2-40B4-BE49-F238E27FC236}">
                  <a16:creationId xmlns:a16="http://schemas.microsoft.com/office/drawing/2014/main" id="{C31F5B90-EB6A-E25A-1EBB-21379A2D7647}"/>
                </a:ext>
              </a:extLst>
            </p:cNvPr>
            <p:cNvSpPr/>
            <p:nvPr/>
          </p:nvSpPr>
          <p:spPr bwMode="gray">
            <a:xfrm>
              <a:off x="2983502"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grpSp>
      <p:sp>
        <p:nvSpPr>
          <p:cNvPr id="94" name="楕円 93">
            <a:extLst>
              <a:ext uri="{FF2B5EF4-FFF2-40B4-BE49-F238E27FC236}">
                <a16:creationId xmlns:a16="http://schemas.microsoft.com/office/drawing/2014/main" id="{21FEE84E-30BC-29B8-5F9C-D37AE9A6C724}"/>
              </a:ext>
            </a:extLst>
          </p:cNvPr>
          <p:cNvSpPr/>
          <p:nvPr/>
        </p:nvSpPr>
        <p:spPr bwMode="gray">
          <a:xfrm>
            <a:off x="6229355" y="4959289"/>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cxnSp>
        <p:nvCxnSpPr>
          <p:cNvPr id="98" name="直線コネクタ 97">
            <a:extLst>
              <a:ext uri="{FF2B5EF4-FFF2-40B4-BE49-F238E27FC236}">
                <a16:creationId xmlns:a16="http://schemas.microsoft.com/office/drawing/2014/main" id="{92DAA806-B0D2-D366-8D8C-E1DC25DE6D91}"/>
              </a:ext>
            </a:extLst>
          </p:cNvPr>
          <p:cNvCxnSpPr/>
          <p:nvPr/>
        </p:nvCxnSpPr>
        <p:spPr>
          <a:xfrm>
            <a:off x="507600" y="5470770"/>
            <a:ext cx="8862903" cy="0"/>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99" name="角丸四角形 23">
            <a:extLst>
              <a:ext uri="{FF2B5EF4-FFF2-40B4-BE49-F238E27FC236}">
                <a16:creationId xmlns:a16="http://schemas.microsoft.com/office/drawing/2014/main" id="{F11B9C57-11D0-6918-959D-54F293E70C2A}"/>
              </a:ext>
            </a:extLst>
          </p:cNvPr>
          <p:cNvSpPr/>
          <p:nvPr/>
        </p:nvSpPr>
        <p:spPr bwMode="gray">
          <a:xfrm>
            <a:off x="6968729" y="5692919"/>
            <a:ext cx="1375213" cy="615806"/>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バッチ３終了時</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アウトカム①：</a:t>
            </a:r>
            <a:r>
              <a:rPr kumimoji="1" lang="en-US" altLang="ja-JP" sz="1200" b="1">
                <a:solidFill>
                  <a:schemeClr val="tx1"/>
                </a:solidFill>
                <a:latin typeface="Yu Gothic UI" panose="020B0500000000000000" pitchFamily="50" charset="-128"/>
                <a:ea typeface="Yu Gothic UI" panose="020B0500000000000000" pitchFamily="50" charset="-128"/>
              </a:rPr>
              <a:t>8</a:t>
            </a:r>
            <a:r>
              <a:rPr kumimoji="1" lang="ja-JP" altLang="en-US" sz="1200" b="1">
                <a:solidFill>
                  <a:schemeClr val="tx1"/>
                </a:solidFill>
                <a:latin typeface="Yu Gothic UI" panose="020B0500000000000000" pitchFamily="50" charset="-128"/>
                <a:ea typeface="Yu Gothic UI" panose="020B0500000000000000" pitchFamily="50" charset="-128"/>
              </a:rPr>
              <a:t>件</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アウトカム②：</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件</a:t>
            </a:r>
          </a:p>
        </p:txBody>
      </p:sp>
      <p:cxnSp>
        <p:nvCxnSpPr>
          <p:cNvPr id="102" name="直線矢印コネクタ 101">
            <a:extLst>
              <a:ext uri="{FF2B5EF4-FFF2-40B4-BE49-F238E27FC236}">
                <a16:creationId xmlns:a16="http://schemas.microsoft.com/office/drawing/2014/main" id="{6F9FB15C-62E5-834B-05E3-EE4E50AB9C06}"/>
              </a:ext>
            </a:extLst>
          </p:cNvPr>
          <p:cNvCxnSpPr>
            <a:cxnSpLocks/>
            <a:stCxn id="47" idx="2"/>
            <a:endCxn id="74" idx="0"/>
          </p:cNvCxnSpPr>
          <p:nvPr/>
        </p:nvCxnSpPr>
        <p:spPr>
          <a:xfrm>
            <a:off x="3690376" y="3780362"/>
            <a:ext cx="0" cy="1912557"/>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コネクタ: カギ線 104">
            <a:extLst>
              <a:ext uri="{FF2B5EF4-FFF2-40B4-BE49-F238E27FC236}">
                <a16:creationId xmlns:a16="http://schemas.microsoft.com/office/drawing/2014/main" id="{60C7333D-00E3-5FF3-008B-B69A9D9D91A9}"/>
              </a:ext>
            </a:extLst>
          </p:cNvPr>
          <p:cNvCxnSpPr>
            <a:cxnSpLocks/>
            <a:stCxn id="61" idx="2"/>
            <a:endCxn id="45" idx="1"/>
          </p:cNvCxnSpPr>
          <p:nvPr/>
        </p:nvCxnSpPr>
        <p:spPr>
          <a:xfrm rot="16200000" flipH="1">
            <a:off x="2093051" y="2643865"/>
            <a:ext cx="383436" cy="294685"/>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コネクタ: カギ線 107">
            <a:extLst>
              <a:ext uri="{FF2B5EF4-FFF2-40B4-BE49-F238E27FC236}">
                <a16:creationId xmlns:a16="http://schemas.microsoft.com/office/drawing/2014/main" id="{557806C1-2CD4-E668-F107-B88BEF23048C}"/>
              </a:ext>
            </a:extLst>
          </p:cNvPr>
          <p:cNvCxnSpPr>
            <a:cxnSpLocks/>
            <a:stCxn id="81" idx="2"/>
            <a:endCxn id="83" idx="1"/>
          </p:cNvCxnSpPr>
          <p:nvPr/>
        </p:nvCxnSpPr>
        <p:spPr>
          <a:xfrm rot="16200000" flipH="1">
            <a:off x="4379782" y="2645570"/>
            <a:ext cx="383436" cy="291275"/>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コネクタ: カギ線 108">
            <a:extLst>
              <a:ext uri="{FF2B5EF4-FFF2-40B4-BE49-F238E27FC236}">
                <a16:creationId xmlns:a16="http://schemas.microsoft.com/office/drawing/2014/main" id="{EB81FB6E-7907-1655-05AA-189E9F8CDB6D}"/>
              </a:ext>
            </a:extLst>
          </p:cNvPr>
          <p:cNvCxnSpPr>
            <a:cxnSpLocks/>
            <a:stCxn id="82" idx="2"/>
            <a:endCxn id="84" idx="1"/>
          </p:cNvCxnSpPr>
          <p:nvPr/>
        </p:nvCxnSpPr>
        <p:spPr>
          <a:xfrm rot="16200000" flipH="1">
            <a:off x="6666513" y="2647275"/>
            <a:ext cx="383436" cy="287865"/>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2465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16</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実施体制・事業推進力・実績</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060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64" name="吹き出し: 四角形 63">
            <a:extLst>
              <a:ext uri="{FF2B5EF4-FFF2-40B4-BE49-F238E27FC236}">
                <a16:creationId xmlns:a16="http://schemas.microsoft.com/office/drawing/2014/main" id="{2F7BC415-D38A-49AF-0614-63A2EE13A325}"/>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指定フォーマット：なし</a:t>
            </a:r>
            <a:r>
              <a:rPr kumimoji="1" lang="en-US" altLang="ja-JP" sz="1400" dirty="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指定枚数：</a:t>
            </a:r>
            <a:r>
              <a:rPr kumimoji="1" lang="ja-JP" altLang="en-US" sz="1400" b="1" dirty="0">
                <a:solidFill>
                  <a:prstClr val="black"/>
                </a:solidFill>
                <a:latin typeface="Yu Gothic UI" panose="020B0500000000000000" pitchFamily="50" charset="-128"/>
                <a:ea typeface="Yu Gothic UI" panose="020B0500000000000000" pitchFamily="50" charset="-128"/>
              </a:rPr>
              <a:t>２枚まで</a:t>
            </a:r>
            <a:endParaRPr kumimoji="1" lang="en-US" altLang="ja-JP" sz="1400" b="1" dirty="0">
              <a:solidFill>
                <a:prstClr val="black"/>
              </a:solidFill>
              <a:latin typeface="Yu Gothic UI" panose="020B0500000000000000" pitchFamily="50" charset="-128"/>
              <a:ea typeface="Yu Gothic UI" panose="020B0500000000000000" pitchFamily="50" charset="-128"/>
            </a:endParaRPr>
          </a:p>
        </p:txBody>
      </p:sp>
      <p:sp>
        <p:nvSpPr>
          <p:cNvPr id="73" name="正方形/長方形 72">
            <a:extLst>
              <a:ext uri="{FF2B5EF4-FFF2-40B4-BE49-F238E27FC236}">
                <a16:creationId xmlns:a16="http://schemas.microsoft.com/office/drawing/2014/main" id="{DFB66F03-CA2C-B4AD-DD1A-4A8911BDBB69}"/>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74" name="グループ化 73">
            <a:extLst>
              <a:ext uri="{FF2B5EF4-FFF2-40B4-BE49-F238E27FC236}">
                <a16:creationId xmlns:a16="http://schemas.microsoft.com/office/drawing/2014/main" id="{1C1A1246-46C5-5988-9AB8-A3C4F153C898}"/>
              </a:ext>
            </a:extLst>
          </p:cNvPr>
          <p:cNvGrpSpPr/>
          <p:nvPr/>
        </p:nvGrpSpPr>
        <p:grpSpPr>
          <a:xfrm>
            <a:off x="5333476" y="1291675"/>
            <a:ext cx="3960000" cy="378023"/>
            <a:chOff x="597599" y="3611405"/>
            <a:chExt cx="3960000" cy="223896"/>
          </a:xfrm>
        </p:grpSpPr>
        <p:sp>
          <p:nvSpPr>
            <p:cNvPr id="91" name="正方形/長方形 90">
              <a:extLst>
                <a:ext uri="{FF2B5EF4-FFF2-40B4-BE49-F238E27FC236}">
                  <a16:creationId xmlns:a16="http://schemas.microsoft.com/office/drawing/2014/main" id="{896EB930-4E40-F1E4-6975-2BC2B25F4E27}"/>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協定事業の実施にあたり十分な体制となっているか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92" name="正方形/長方形 91">
              <a:extLst>
                <a:ext uri="{FF2B5EF4-FFF2-40B4-BE49-F238E27FC236}">
                  <a16:creationId xmlns:a16="http://schemas.microsoft.com/office/drawing/2014/main" id="{67744351-9445-F0DC-F41E-70740102135B}"/>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75" name="グループ化 74">
            <a:extLst>
              <a:ext uri="{FF2B5EF4-FFF2-40B4-BE49-F238E27FC236}">
                <a16:creationId xmlns:a16="http://schemas.microsoft.com/office/drawing/2014/main" id="{6BEEE642-9B53-0956-120C-7B6DF16062A3}"/>
              </a:ext>
            </a:extLst>
          </p:cNvPr>
          <p:cNvGrpSpPr/>
          <p:nvPr/>
        </p:nvGrpSpPr>
        <p:grpSpPr>
          <a:xfrm>
            <a:off x="5333476" y="1729301"/>
            <a:ext cx="3960000" cy="378023"/>
            <a:chOff x="597599" y="3611405"/>
            <a:chExt cx="3960000" cy="223896"/>
          </a:xfrm>
        </p:grpSpPr>
        <p:sp>
          <p:nvSpPr>
            <p:cNvPr id="89" name="正方形/長方形 88">
              <a:extLst>
                <a:ext uri="{FF2B5EF4-FFF2-40B4-BE49-F238E27FC236}">
                  <a16:creationId xmlns:a16="http://schemas.microsoft.com/office/drawing/2014/main" id="{F3B64A63-F582-9383-0868-65F0F609C50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アセットや強みを生かした取組となっているか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90" name="正方形/長方形 89">
              <a:extLst>
                <a:ext uri="{FF2B5EF4-FFF2-40B4-BE49-F238E27FC236}">
                  <a16:creationId xmlns:a16="http://schemas.microsoft.com/office/drawing/2014/main" id="{3724EBFC-FEBF-D78B-B2E5-DC4F5E7A3424}"/>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76" name="グループ化 75">
            <a:extLst>
              <a:ext uri="{FF2B5EF4-FFF2-40B4-BE49-F238E27FC236}">
                <a16:creationId xmlns:a16="http://schemas.microsoft.com/office/drawing/2014/main" id="{16607331-EDF6-7997-C105-97497671E3F4}"/>
              </a:ext>
            </a:extLst>
          </p:cNvPr>
          <p:cNvGrpSpPr/>
          <p:nvPr/>
        </p:nvGrpSpPr>
        <p:grpSpPr>
          <a:xfrm>
            <a:off x="5333476" y="2166927"/>
            <a:ext cx="3960000" cy="378023"/>
            <a:chOff x="597599" y="3611405"/>
            <a:chExt cx="3960000" cy="223896"/>
          </a:xfrm>
        </p:grpSpPr>
        <p:sp>
          <p:nvSpPr>
            <p:cNvPr id="87" name="正方形/長方形 86">
              <a:extLst>
                <a:ext uri="{FF2B5EF4-FFF2-40B4-BE49-F238E27FC236}">
                  <a16:creationId xmlns:a16="http://schemas.microsoft.com/office/drawing/2014/main" id="{A1292FE7-CA66-CCCF-6817-33A420483426}"/>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協定事業を実施するに十分な実績を有しているか</a:t>
              </a:r>
              <a:endParaRPr kumimoji="1" lang="en-US" altLang="ja-JP" sz="1100">
                <a:latin typeface="Yu Gothic UI" panose="020B0500000000000000" pitchFamily="50" charset="-128"/>
                <a:ea typeface="Yu Gothic UI" panose="020B0500000000000000" pitchFamily="50" charset="-128"/>
              </a:endParaRPr>
            </a:p>
          </p:txBody>
        </p:sp>
        <p:sp>
          <p:nvSpPr>
            <p:cNvPr id="88" name="正方形/長方形 87">
              <a:extLst>
                <a:ext uri="{FF2B5EF4-FFF2-40B4-BE49-F238E27FC236}">
                  <a16:creationId xmlns:a16="http://schemas.microsoft.com/office/drawing/2014/main" id="{A9B9F686-64AF-24ED-B1AE-FE84269AE347}"/>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93" name="グループ化 92">
            <a:extLst>
              <a:ext uri="{FF2B5EF4-FFF2-40B4-BE49-F238E27FC236}">
                <a16:creationId xmlns:a16="http://schemas.microsoft.com/office/drawing/2014/main" id="{8DFA91D6-F628-CDE1-D2FA-87DB45B502EC}"/>
              </a:ext>
            </a:extLst>
          </p:cNvPr>
          <p:cNvGrpSpPr/>
          <p:nvPr/>
        </p:nvGrpSpPr>
        <p:grpSpPr>
          <a:xfrm>
            <a:off x="5136794" y="3664674"/>
            <a:ext cx="4353195" cy="2644051"/>
            <a:chOff x="5136794" y="3451834"/>
            <a:chExt cx="4353195" cy="2644051"/>
          </a:xfrm>
        </p:grpSpPr>
        <p:sp>
          <p:nvSpPr>
            <p:cNvPr id="94" name="正方形/長方形 93">
              <a:extLst>
                <a:ext uri="{FF2B5EF4-FFF2-40B4-BE49-F238E27FC236}">
                  <a16:creationId xmlns:a16="http://schemas.microsoft.com/office/drawing/2014/main" id="{3B67FB6F-687F-4645-286D-1C243E4AE6B1}"/>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dirty="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dirty="0">
                  <a:latin typeface="Yu Gothic UI" panose="020B0500000000000000" pitchFamily="50" charset="-128"/>
                  <a:ea typeface="Yu Gothic UI" panose="020B0500000000000000" pitchFamily="50" charset="-128"/>
                </a:rPr>
                <a:t>提案する取組内容の</a:t>
              </a:r>
              <a:r>
                <a:rPr kumimoji="1" lang="ja-JP" altLang="en-US" sz="1200" b="1" dirty="0">
                  <a:latin typeface="Yu Gothic UI" panose="020B0500000000000000" pitchFamily="50" charset="-128"/>
                  <a:ea typeface="Yu Gothic UI" panose="020B0500000000000000" pitchFamily="50" charset="-128"/>
                </a:rPr>
                <a:t>代表事業者内および連携事業者を含む実施体制について記載</a:t>
              </a:r>
              <a:r>
                <a:rPr kumimoji="1" lang="ja-JP" altLang="en-US" sz="1200" dirty="0">
                  <a:latin typeface="Yu Gothic UI" panose="020B0500000000000000" pitchFamily="50" charset="-128"/>
                  <a:ea typeface="Yu Gothic UI" panose="020B0500000000000000" pitchFamily="50" charset="-128"/>
                </a:rPr>
                <a:t>ください</a:t>
              </a:r>
              <a:endParaRPr kumimoji="1" lang="en-US" altLang="ja-JP" sz="1200" dirty="0">
                <a:latin typeface="Yu Gothic UI" panose="020B0500000000000000" pitchFamily="50" charset="-128"/>
                <a:ea typeface="Yu Gothic UI" panose="020B0500000000000000" pitchFamily="50" charset="-128"/>
              </a:endParaRPr>
            </a:p>
            <a:p>
              <a:pPr marL="0" lvl="1"/>
              <a:r>
                <a:rPr kumimoji="1" lang="ja-JP" altLang="en-US" sz="1200" dirty="0">
                  <a:latin typeface="Yu Gothic UI" panose="020B0500000000000000" pitchFamily="50" charset="-128"/>
                  <a:ea typeface="Yu Gothic UI" panose="020B0500000000000000" pitchFamily="50" charset="-128"/>
                </a:rPr>
                <a:t>本協定事業を円滑に進めることができる、</a:t>
              </a:r>
              <a:r>
                <a:rPr kumimoji="1" lang="ja-JP" altLang="en-US" sz="1200" b="1" dirty="0">
                  <a:latin typeface="Yu Gothic UI" panose="020B0500000000000000" pitchFamily="50" charset="-128"/>
                  <a:ea typeface="Yu Gothic UI" panose="020B0500000000000000" pitchFamily="50" charset="-128"/>
                </a:rPr>
                <a:t>代表事業者および連携事業者の有する過去実績について記載</a:t>
              </a:r>
              <a:r>
                <a:rPr kumimoji="1" lang="ja-JP" altLang="en-US" sz="1200" dirty="0">
                  <a:latin typeface="Yu Gothic UI" panose="020B0500000000000000" pitchFamily="50" charset="-128"/>
                  <a:ea typeface="Yu Gothic UI" panose="020B0500000000000000" pitchFamily="50" charset="-128"/>
                </a:rPr>
                <a:t>ください</a:t>
              </a:r>
              <a:endParaRPr kumimoji="1" lang="en-US" altLang="ja-JP" sz="1200" dirty="0">
                <a:latin typeface="Yu Gothic UI" panose="020B0500000000000000" pitchFamily="50" charset="-128"/>
                <a:ea typeface="Yu Gothic UI" panose="020B0500000000000000" pitchFamily="50" charset="-128"/>
              </a:endParaRPr>
            </a:p>
            <a:p>
              <a:pPr marL="0" lvl="1"/>
              <a:endParaRPr kumimoji="1" lang="ja-JP" altLang="en-US" sz="1200" dirty="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b="1" dirty="0">
                  <a:latin typeface="Yu Gothic UI" panose="020B0500000000000000" pitchFamily="50" charset="-128"/>
                  <a:ea typeface="Yu Gothic UI" panose="020B0500000000000000" pitchFamily="50" charset="-128"/>
                </a:rPr>
                <a:t>連携する中小企業（募集要項 第５</a:t>
              </a:r>
              <a:r>
                <a:rPr kumimoji="1" lang="en-US" altLang="ja-JP" sz="1200" b="1" dirty="0">
                  <a:latin typeface="Yu Gothic UI" panose="020B0500000000000000" pitchFamily="50" charset="-128"/>
                  <a:ea typeface="Yu Gothic UI" panose="020B0500000000000000" pitchFamily="50" charset="-128"/>
                </a:rPr>
                <a:t>-</a:t>
              </a:r>
              <a:r>
                <a:rPr kumimoji="1" lang="ja-JP" altLang="en-US" sz="1200" b="1" dirty="0">
                  <a:latin typeface="Yu Gothic UI" panose="020B0500000000000000" pitchFamily="50" charset="-128"/>
                  <a:ea typeface="Yu Gothic UI" panose="020B0500000000000000" pitchFamily="50" charset="-128"/>
                </a:rPr>
                <a:t>１</a:t>
              </a:r>
              <a:r>
                <a:rPr kumimoji="1" lang="en-US" altLang="ja-JP" sz="1200" b="1" dirty="0">
                  <a:latin typeface="Yu Gothic UI" panose="020B0500000000000000" pitchFamily="50" charset="-128"/>
                  <a:ea typeface="Yu Gothic UI" panose="020B0500000000000000" pitchFamily="50" charset="-128"/>
                </a:rPr>
                <a:t>-(3)</a:t>
              </a:r>
              <a:r>
                <a:rPr kumimoji="1" lang="ja-JP" altLang="en-US" sz="1200" b="1" dirty="0">
                  <a:latin typeface="Yu Gothic UI" panose="020B0500000000000000" pitchFamily="50" charset="-128"/>
                  <a:ea typeface="Yu Gothic UI" panose="020B0500000000000000" pitchFamily="50" charset="-128"/>
                </a:rPr>
                <a:t>「大企業による応募の特例」に該当する事業者についてのみ必須）</a:t>
              </a:r>
              <a:endParaRPr kumimoji="1" lang="en-US" altLang="ja-JP" sz="1200" b="1" dirty="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dirty="0">
                  <a:latin typeface="Yu Gothic UI" panose="020B0500000000000000" pitchFamily="50" charset="-128"/>
                  <a:ea typeface="Yu Gothic UI" panose="020B0500000000000000" pitchFamily="50" charset="-128"/>
                </a:rPr>
                <a:t>本取組を実施する体制図および連携先との切り分け</a:t>
              </a:r>
              <a:endParaRPr kumimoji="1" lang="en-US" altLang="ja-JP" sz="1200" dirty="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dirty="0">
                  <a:latin typeface="Yu Gothic UI" panose="020B0500000000000000" pitchFamily="50" charset="-128"/>
                  <a:ea typeface="Yu Gothic UI" panose="020B0500000000000000" pitchFamily="50" charset="-128"/>
                </a:rPr>
                <a:t>責任者および担当者の本事業への想定関与割合</a:t>
              </a:r>
              <a:endParaRPr kumimoji="1" lang="en-US" altLang="ja-JP" sz="1200" dirty="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dirty="0">
                  <a:latin typeface="Yu Gothic UI" panose="020B0500000000000000" pitchFamily="50" charset="-128"/>
                  <a:ea typeface="Yu Gothic UI" panose="020B0500000000000000" pitchFamily="50" charset="-128"/>
                </a:rPr>
                <a:t>強み・アセットを活用した過去の実績</a:t>
              </a:r>
              <a:endParaRPr kumimoji="1" lang="en-US" altLang="ja-JP" sz="1200" dirty="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dirty="0">
                  <a:latin typeface="Yu Gothic UI" panose="020B0500000000000000" pitchFamily="50" charset="-128"/>
                  <a:ea typeface="Yu Gothic UI" panose="020B0500000000000000" pitchFamily="50" charset="-128"/>
                </a:rPr>
                <a:t>協定事業の実施に関する知見・ノウハウ</a:t>
              </a:r>
            </a:p>
          </p:txBody>
        </p:sp>
        <p:sp>
          <p:nvSpPr>
            <p:cNvPr id="95" name="正方形/長方形 94">
              <a:extLst>
                <a:ext uri="{FF2B5EF4-FFF2-40B4-BE49-F238E27FC236}">
                  <a16:creationId xmlns:a16="http://schemas.microsoft.com/office/drawing/2014/main" id="{9D8C484C-1224-7682-6BC0-73431D051566}"/>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2" name="正方形/長方形 1">
            <a:extLst>
              <a:ext uri="{FF2B5EF4-FFF2-40B4-BE49-F238E27FC236}">
                <a16:creationId xmlns:a16="http://schemas.microsoft.com/office/drawing/2014/main" id="{F69D7634-6307-70ED-DEA0-D37DD976F10A}"/>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
        <p:nvSpPr>
          <p:cNvPr id="4" name="正方形/長方形 3">
            <a:extLst>
              <a:ext uri="{FF2B5EF4-FFF2-40B4-BE49-F238E27FC236}">
                <a16:creationId xmlns:a16="http://schemas.microsoft.com/office/drawing/2014/main" id="{4C529689-E0F2-7349-A56E-431086732AE6}"/>
              </a:ext>
            </a:extLst>
          </p:cNvPr>
          <p:cNvSpPr/>
          <p:nvPr/>
        </p:nvSpPr>
        <p:spPr bwMode="gray">
          <a:xfrm>
            <a:off x="420359"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次ページの枠を</a:t>
            </a:r>
            <a:r>
              <a:rPr kumimoji="1" lang="ja-JP" altLang="en-US" sz="1600" b="1" u="sng">
                <a:solidFill>
                  <a:prstClr val="black"/>
                </a:solidFill>
                <a:latin typeface="Yu Gothic UI" panose="020B0500000000000000" pitchFamily="50" charset="-128"/>
                <a:ea typeface="Yu Gothic UI" panose="020B0500000000000000" pitchFamily="50" charset="-128"/>
                <a:cs typeface="+mj-cs"/>
                <a:sym typeface="+mj-lt"/>
              </a:rPr>
              <a:t>参考として</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活用ください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ご提出時には本ページ及び参考フォーマットは削除し、提案資料のみ提出してください</a:t>
            </a:r>
            <a:endParaRPr kumimoji="1" lang="en-US" altLang="ja-JP" sz="160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1012469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a:extLst>
              <a:ext uri="{FF2B5EF4-FFF2-40B4-BE49-F238E27FC236}">
                <a16:creationId xmlns:a16="http://schemas.microsoft.com/office/drawing/2014/main" id="{28BF2170-6998-239F-DF86-4F1C549DE6D6}"/>
              </a:ext>
            </a:extLst>
          </p:cNvPr>
          <p:cNvSpPr/>
          <p:nvPr/>
        </p:nvSpPr>
        <p:spPr bwMode="gray">
          <a:xfrm>
            <a:off x="796002" y="1485708"/>
            <a:ext cx="3615978" cy="1979804"/>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144000" tIns="144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200">
                <a:latin typeface="Yu Gothic UI" panose="020B0500000000000000" pitchFamily="50" charset="-128"/>
                <a:ea typeface="Yu Gothic UI" panose="020B0500000000000000" pitchFamily="50" charset="-128"/>
              </a:rPr>
              <a:t>協定事業者</a:t>
            </a:r>
          </a:p>
        </p:txBody>
      </p:sp>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17</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実施体制・事業推進力・実績</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060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正方形/長方形 1">
            <a:extLst>
              <a:ext uri="{FF2B5EF4-FFF2-40B4-BE49-F238E27FC236}">
                <a16:creationId xmlns:a16="http://schemas.microsoft.com/office/drawing/2014/main" id="{1E2329B4-8096-A946-8DBC-F42CE4419A1E}"/>
              </a:ext>
            </a:extLst>
          </p:cNvPr>
          <p:cNvSpPr/>
          <p:nvPr/>
        </p:nvSpPr>
        <p:spPr bwMode="gray">
          <a:xfrm>
            <a:off x="1370178" y="1964374"/>
            <a:ext cx="2467627" cy="54141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事業責任者</a:t>
            </a:r>
            <a:endParaRPr kumimoji="1" lang="en-US" altLang="ja-JP" sz="1200">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200">
                <a:latin typeface="Yu Gothic UI" panose="020B0500000000000000" pitchFamily="50" charset="-128"/>
                <a:ea typeface="Yu Gothic UI" panose="020B0500000000000000" pitchFamily="50" charset="-128"/>
              </a:rPr>
              <a:t>XXXXXX</a:t>
            </a:r>
          </a:p>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稼働時間（月</a:t>
            </a:r>
            <a:r>
              <a:rPr kumimoji="1" lang="en-US" altLang="ja-JP" sz="1200">
                <a:latin typeface="Yu Gothic UI" panose="020B0500000000000000" pitchFamily="50" charset="-128"/>
                <a:ea typeface="Yu Gothic UI" panose="020B0500000000000000" pitchFamily="50" charset="-128"/>
              </a:rPr>
              <a:t>XX</a:t>
            </a:r>
            <a:r>
              <a:rPr kumimoji="1" lang="ja-JP" altLang="en-US" sz="1200">
                <a:latin typeface="Yu Gothic UI" panose="020B0500000000000000" pitchFamily="50" charset="-128"/>
                <a:ea typeface="Yu Gothic UI" panose="020B0500000000000000" pitchFamily="50" charset="-128"/>
              </a:rPr>
              <a:t>時間程度）</a:t>
            </a:r>
          </a:p>
        </p:txBody>
      </p:sp>
      <p:sp>
        <p:nvSpPr>
          <p:cNvPr id="4" name="正方形/長方形 3">
            <a:extLst>
              <a:ext uri="{FF2B5EF4-FFF2-40B4-BE49-F238E27FC236}">
                <a16:creationId xmlns:a16="http://schemas.microsoft.com/office/drawing/2014/main" id="{9DD4F70E-FAC9-0E28-F84B-082500E68D24}"/>
              </a:ext>
            </a:extLst>
          </p:cNvPr>
          <p:cNvSpPr/>
          <p:nvPr/>
        </p:nvSpPr>
        <p:spPr bwMode="gray">
          <a:xfrm>
            <a:off x="1370178" y="2658984"/>
            <a:ext cx="2467627" cy="54141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事業担当者</a:t>
            </a:r>
            <a:endParaRPr kumimoji="1" lang="en-US" altLang="ja-JP" sz="1200">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200">
                <a:latin typeface="Yu Gothic UI" panose="020B0500000000000000" pitchFamily="50" charset="-128"/>
                <a:ea typeface="Yu Gothic UI" panose="020B0500000000000000" pitchFamily="50" charset="-128"/>
              </a:rPr>
              <a:t>XXXXX</a:t>
            </a:r>
          </a:p>
          <a:p>
            <a:pPr algn="ctr"/>
            <a:r>
              <a:rPr kumimoji="1" lang="ja-JP" altLang="en-US" sz="1200">
                <a:latin typeface="Yu Gothic UI" panose="020B0500000000000000" pitchFamily="50" charset="-128"/>
                <a:ea typeface="Yu Gothic UI" panose="020B0500000000000000" pitchFamily="50" charset="-128"/>
              </a:rPr>
              <a:t>稼働時間（月</a:t>
            </a:r>
            <a:r>
              <a:rPr kumimoji="1" lang="en-US" altLang="ja-JP" sz="1200">
                <a:latin typeface="Yu Gothic UI" panose="020B0500000000000000" pitchFamily="50" charset="-128"/>
                <a:ea typeface="Yu Gothic UI" panose="020B0500000000000000" pitchFamily="50" charset="-128"/>
              </a:rPr>
              <a:t>XX</a:t>
            </a:r>
            <a:r>
              <a:rPr kumimoji="1" lang="ja-JP" altLang="en-US" sz="1200">
                <a:latin typeface="Yu Gothic UI" panose="020B0500000000000000" pitchFamily="50" charset="-128"/>
                <a:ea typeface="Yu Gothic UI" panose="020B0500000000000000" pitchFamily="50" charset="-128"/>
              </a:rPr>
              <a:t>時間程度）</a:t>
            </a:r>
          </a:p>
        </p:txBody>
      </p:sp>
      <p:sp>
        <p:nvSpPr>
          <p:cNvPr id="6" name="正方形/長方形 5">
            <a:extLst>
              <a:ext uri="{FF2B5EF4-FFF2-40B4-BE49-F238E27FC236}">
                <a16:creationId xmlns:a16="http://schemas.microsoft.com/office/drawing/2014/main" id="{FB55846D-3C94-58EA-5215-C916B76ECFBF}"/>
              </a:ext>
            </a:extLst>
          </p:cNvPr>
          <p:cNvSpPr/>
          <p:nvPr/>
        </p:nvSpPr>
        <p:spPr bwMode="gray">
          <a:xfrm>
            <a:off x="428451" y="3765070"/>
            <a:ext cx="1325193" cy="2543653"/>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モジュール</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チーム、</a:t>
            </a:r>
            <a:endParaRPr kumimoji="1" lang="en-US" altLang="ja-JP" sz="12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連携事業者等</a:t>
            </a:r>
          </a:p>
        </p:txBody>
      </p:sp>
      <p:sp>
        <p:nvSpPr>
          <p:cNvPr id="7" name="正方形/長方形 6">
            <a:extLst>
              <a:ext uri="{FF2B5EF4-FFF2-40B4-BE49-F238E27FC236}">
                <a16:creationId xmlns:a16="http://schemas.microsoft.com/office/drawing/2014/main" id="{2A8FFF03-74AB-154A-2830-FBA250F5480A}"/>
              </a:ext>
            </a:extLst>
          </p:cNvPr>
          <p:cNvSpPr/>
          <p:nvPr/>
        </p:nvSpPr>
        <p:spPr bwMode="gray">
          <a:xfrm>
            <a:off x="1938436" y="3765072"/>
            <a:ext cx="1325193" cy="2543653"/>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モジュール</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チーム、</a:t>
            </a:r>
          </a:p>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連携事業者等</a:t>
            </a:r>
          </a:p>
        </p:txBody>
      </p:sp>
      <p:sp>
        <p:nvSpPr>
          <p:cNvPr id="8" name="正方形/長方形 7">
            <a:extLst>
              <a:ext uri="{FF2B5EF4-FFF2-40B4-BE49-F238E27FC236}">
                <a16:creationId xmlns:a16="http://schemas.microsoft.com/office/drawing/2014/main" id="{CBBF4F1A-3253-A6D0-9B0A-F6181B8294AA}"/>
              </a:ext>
            </a:extLst>
          </p:cNvPr>
          <p:cNvSpPr/>
          <p:nvPr/>
        </p:nvSpPr>
        <p:spPr bwMode="gray">
          <a:xfrm>
            <a:off x="3448420" y="3765072"/>
            <a:ext cx="1325193" cy="2543653"/>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モジュール</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チーム、</a:t>
            </a:r>
            <a:endParaRPr kumimoji="1" lang="en-US" altLang="ja-JP" sz="12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連携事業者等</a:t>
            </a:r>
          </a:p>
        </p:txBody>
      </p:sp>
      <p:cxnSp>
        <p:nvCxnSpPr>
          <p:cNvPr id="11" name="直線コネクタ 10">
            <a:extLst>
              <a:ext uri="{FF2B5EF4-FFF2-40B4-BE49-F238E27FC236}">
                <a16:creationId xmlns:a16="http://schemas.microsoft.com/office/drawing/2014/main" id="{2B49CE46-EE7F-0CBA-4288-CB5130B65CAD}"/>
              </a:ext>
            </a:extLst>
          </p:cNvPr>
          <p:cNvCxnSpPr>
            <a:cxnSpLocks/>
            <a:stCxn id="2" idx="2"/>
            <a:endCxn id="4" idx="0"/>
          </p:cNvCxnSpPr>
          <p:nvPr/>
        </p:nvCxnSpPr>
        <p:spPr>
          <a:xfrm>
            <a:off x="2603992" y="2505790"/>
            <a:ext cx="0" cy="153194"/>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コネクタ: カギ線 14">
            <a:extLst>
              <a:ext uri="{FF2B5EF4-FFF2-40B4-BE49-F238E27FC236}">
                <a16:creationId xmlns:a16="http://schemas.microsoft.com/office/drawing/2014/main" id="{B8223E62-EA47-B53E-3BC2-792A15A3ADB9}"/>
              </a:ext>
            </a:extLst>
          </p:cNvPr>
          <p:cNvCxnSpPr>
            <a:cxnSpLocks/>
            <a:stCxn id="8" idx="0"/>
            <a:endCxn id="4" idx="2"/>
          </p:cNvCxnSpPr>
          <p:nvPr/>
        </p:nvCxnSpPr>
        <p:spPr>
          <a:xfrm rot="16200000" flipV="1">
            <a:off x="3075169" y="2729223"/>
            <a:ext cx="564672" cy="1507025"/>
          </a:xfrm>
          <a:prstGeom prst="bentConnector3">
            <a:avLst>
              <a:gd name="adj1" fmla="val 23413"/>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7E0A03F7-D2A0-1ED5-1864-60AF3D6758C8}"/>
              </a:ext>
            </a:extLst>
          </p:cNvPr>
          <p:cNvCxnSpPr>
            <a:cxnSpLocks/>
            <a:stCxn id="4" idx="2"/>
            <a:endCxn id="7" idx="0"/>
          </p:cNvCxnSpPr>
          <p:nvPr/>
        </p:nvCxnSpPr>
        <p:spPr>
          <a:xfrm flipH="1">
            <a:off x="2601033" y="3200400"/>
            <a:ext cx="2959" cy="564672"/>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74CEBA50-D56F-BBF9-291A-E53300E1911A}"/>
              </a:ext>
            </a:extLst>
          </p:cNvPr>
          <p:cNvSpPr/>
          <p:nvPr/>
        </p:nvSpPr>
        <p:spPr bwMode="gray">
          <a:xfrm>
            <a:off x="516172" y="4430113"/>
            <a:ext cx="1149750" cy="180383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a:latin typeface="Yu Gothic UI" panose="020B0500000000000000" pitchFamily="50" charset="-128"/>
                <a:ea typeface="Yu Gothic UI" panose="020B0500000000000000" pitchFamily="50" charset="-128"/>
              </a:rPr>
              <a:t>XXXXX</a:t>
            </a:r>
            <a:endParaRPr kumimoji="1" lang="ja-JP" altLang="en-US" sz="1200">
              <a:latin typeface="Yu Gothic UI" panose="020B0500000000000000" pitchFamily="50" charset="-128"/>
              <a:ea typeface="Yu Gothic UI" panose="020B0500000000000000" pitchFamily="50" charset="-128"/>
            </a:endParaRPr>
          </a:p>
        </p:txBody>
      </p:sp>
      <p:sp>
        <p:nvSpPr>
          <p:cNvPr id="35" name="正方形/長方形 34">
            <a:extLst>
              <a:ext uri="{FF2B5EF4-FFF2-40B4-BE49-F238E27FC236}">
                <a16:creationId xmlns:a16="http://schemas.microsoft.com/office/drawing/2014/main" id="{0E6C0A5E-59F1-7C58-E0B9-026B9E76A3D3}"/>
              </a:ext>
            </a:extLst>
          </p:cNvPr>
          <p:cNvSpPr/>
          <p:nvPr/>
        </p:nvSpPr>
        <p:spPr bwMode="gray">
          <a:xfrm>
            <a:off x="2026157" y="4430113"/>
            <a:ext cx="1149750" cy="180383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a:latin typeface="Yu Gothic UI" panose="020B0500000000000000" pitchFamily="50" charset="-128"/>
                <a:ea typeface="Yu Gothic UI" panose="020B0500000000000000" pitchFamily="50" charset="-128"/>
              </a:rPr>
              <a:t>XXXXX</a:t>
            </a:r>
            <a:endParaRPr kumimoji="1" lang="ja-JP" altLang="en-US" sz="1200">
              <a:latin typeface="Yu Gothic UI" panose="020B0500000000000000" pitchFamily="50" charset="-128"/>
              <a:ea typeface="Yu Gothic UI" panose="020B0500000000000000" pitchFamily="50" charset="-128"/>
            </a:endParaRPr>
          </a:p>
        </p:txBody>
      </p:sp>
      <p:sp>
        <p:nvSpPr>
          <p:cNvPr id="36" name="正方形/長方形 35">
            <a:extLst>
              <a:ext uri="{FF2B5EF4-FFF2-40B4-BE49-F238E27FC236}">
                <a16:creationId xmlns:a16="http://schemas.microsoft.com/office/drawing/2014/main" id="{31A67377-FD5B-EC52-4470-16F1F54F52F1}"/>
              </a:ext>
            </a:extLst>
          </p:cNvPr>
          <p:cNvSpPr/>
          <p:nvPr/>
        </p:nvSpPr>
        <p:spPr bwMode="gray">
          <a:xfrm>
            <a:off x="3536141" y="4430113"/>
            <a:ext cx="1149750" cy="180383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a:latin typeface="Yu Gothic UI" panose="020B0500000000000000" pitchFamily="50" charset="-128"/>
                <a:ea typeface="Yu Gothic UI" panose="020B0500000000000000" pitchFamily="50" charset="-128"/>
              </a:rPr>
              <a:t>XXXXX</a:t>
            </a:r>
            <a:endParaRPr kumimoji="1" lang="ja-JP" altLang="en-US" sz="1200">
              <a:latin typeface="Yu Gothic UI" panose="020B0500000000000000" pitchFamily="50" charset="-128"/>
              <a:ea typeface="Yu Gothic UI" panose="020B0500000000000000" pitchFamily="50" charset="-128"/>
            </a:endParaRPr>
          </a:p>
        </p:txBody>
      </p:sp>
      <p:grpSp>
        <p:nvGrpSpPr>
          <p:cNvPr id="60" name="グループ化 59">
            <a:extLst>
              <a:ext uri="{FF2B5EF4-FFF2-40B4-BE49-F238E27FC236}">
                <a16:creationId xmlns:a16="http://schemas.microsoft.com/office/drawing/2014/main" id="{865BA8F8-BD94-A6BC-63E7-2390DE1F5ECB}"/>
              </a:ext>
            </a:extLst>
          </p:cNvPr>
          <p:cNvGrpSpPr/>
          <p:nvPr/>
        </p:nvGrpSpPr>
        <p:grpSpPr>
          <a:xfrm>
            <a:off x="5140251" y="1123421"/>
            <a:ext cx="4348749" cy="252000"/>
            <a:chOff x="5140251" y="1123421"/>
            <a:chExt cx="4348749" cy="252000"/>
          </a:xfrm>
        </p:grpSpPr>
        <p:cxnSp>
          <p:nvCxnSpPr>
            <p:cNvPr id="56" name="直線コネクタ 55">
              <a:extLst>
                <a:ext uri="{FF2B5EF4-FFF2-40B4-BE49-F238E27FC236}">
                  <a16:creationId xmlns:a16="http://schemas.microsoft.com/office/drawing/2014/main" id="{24EF2E1D-5BC5-2183-56FF-408B6B4A6A71}"/>
                </a:ext>
              </a:extLst>
            </p:cNvPr>
            <p:cNvCxnSpPr>
              <a:cxnSpLocks/>
            </p:cNvCxnSpPr>
            <p:nvPr/>
          </p:nvCxnSpPr>
          <p:spPr>
            <a:xfrm>
              <a:off x="5140251" y="1249421"/>
              <a:ext cx="4348749"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B89A9B0-B78F-5080-9631-54B0154AEE51}"/>
                </a:ext>
              </a:extLst>
            </p:cNvPr>
            <p:cNvSpPr/>
            <p:nvPr/>
          </p:nvSpPr>
          <p:spPr bwMode="gray">
            <a:xfrm>
              <a:off x="6324625" y="1123421"/>
              <a:ext cx="1980000" cy="252000"/>
            </a:xfrm>
            <a:prstGeom prst="rect">
              <a:avLst/>
            </a:prstGeom>
            <a:solidFill>
              <a:schemeClr val="bg1"/>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事業推進力</a:t>
              </a:r>
            </a:p>
          </p:txBody>
        </p:sp>
      </p:grpSp>
      <p:grpSp>
        <p:nvGrpSpPr>
          <p:cNvPr id="61" name="グループ化 60">
            <a:extLst>
              <a:ext uri="{FF2B5EF4-FFF2-40B4-BE49-F238E27FC236}">
                <a16:creationId xmlns:a16="http://schemas.microsoft.com/office/drawing/2014/main" id="{F6408A07-6D50-5D7A-38FF-D58016DD1B0D}"/>
              </a:ext>
            </a:extLst>
          </p:cNvPr>
          <p:cNvGrpSpPr/>
          <p:nvPr/>
        </p:nvGrpSpPr>
        <p:grpSpPr>
          <a:xfrm>
            <a:off x="5140251" y="3578215"/>
            <a:ext cx="4348749" cy="252000"/>
            <a:chOff x="5140251" y="3928943"/>
            <a:chExt cx="4348749" cy="252000"/>
          </a:xfrm>
        </p:grpSpPr>
        <p:cxnSp>
          <p:nvCxnSpPr>
            <p:cNvPr id="55" name="直線コネクタ 54">
              <a:extLst>
                <a:ext uri="{FF2B5EF4-FFF2-40B4-BE49-F238E27FC236}">
                  <a16:creationId xmlns:a16="http://schemas.microsoft.com/office/drawing/2014/main" id="{016C2D5E-3E67-7B71-0F89-05EB78724E2D}"/>
                </a:ext>
              </a:extLst>
            </p:cNvPr>
            <p:cNvCxnSpPr>
              <a:cxnSpLocks/>
            </p:cNvCxnSpPr>
            <p:nvPr/>
          </p:nvCxnSpPr>
          <p:spPr>
            <a:xfrm>
              <a:off x="5140251" y="4054943"/>
              <a:ext cx="4348749"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4F06D399-65B9-0B0D-FF8A-CA09F9256AA9}"/>
                </a:ext>
              </a:extLst>
            </p:cNvPr>
            <p:cNvSpPr/>
            <p:nvPr/>
          </p:nvSpPr>
          <p:spPr bwMode="gray">
            <a:xfrm>
              <a:off x="6324625" y="3928943"/>
              <a:ext cx="1980000" cy="252000"/>
            </a:xfrm>
            <a:prstGeom prst="rect">
              <a:avLst/>
            </a:prstGeom>
            <a:solidFill>
              <a:schemeClr val="bg1"/>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他プロジェクト等の実績</a:t>
              </a:r>
            </a:p>
          </p:txBody>
        </p:sp>
      </p:grpSp>
      <p:grpSp>
        <p:nvGrpSpPr>
          <p:cNvPr id="59" name="グループ化 58">
            <a:extLst>
              <a:ext uri="{FF2B5EF4-FFF2-40B4-BE49-F238E27FC236}">
                <a16:creationId xmlns:a16="http://schemas.microsoft.com/office/drawing/2014/main" id="{560BD99A-2581-1433-AC50-8EC40E7C55FE}"/>
              </a:ext>
            </a:extLst>
          </p:cNvPr>
          <p:cNvGrpSpPr/>
          <p:nvPr/>
        </p:nvGrpSpPr>
        <p:grpSpPr>
          <a:xfrm>
            <a:off x="428451" y="1123421"/>
            <a:ext cx="4348749" cy="252000"/>
            <a:chOff x="428451" y="1123421"/>
            <a:chExt cx="4348749" cy="252000"/>
          </a:xfrm>
        </p:grpSpPr>
        <p:cxnSp>
          <p:nvCxnSpPr>
            <p:cNvPr id="57" name="直線コネクタ 56">
              <a:extLst>
                <a:ext uri="{FF2B5EF4-FFF2-40B4-BE49-F238E27FC236}">
                  <a16:creationId xmlns:a16="http://schemas.microsoft.com/office/drawing/2014/main" id="{895C1CFE-C42D-AC53-86D5-74A69F611075}"/>
                </a:ext>
              </a:extLst>
            </p:cNvPr>
            <p:cNvCxnSpPr>
              <a:cxnSpLocks/>
            </p:cNvCxnSpPr>
            <p:nvPr/>
          </p:nvCxnSpPr>
          <p:spPr>
            <a:xfrm>
              <a:off x="428451" y="1249421"/>
              <a:ext cx="4348749"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50" name="正方形/長方形 49">
              <a:extLst>
                <a:ext uri="{FF2B5EF4-FFF2-40B4-BE49-F238E27FC236}">
                  <a16:creationId xmlns:a16="http://schemas.microsoft.com/office/drawing/2014/main" id="{9B60CDE5-18C5-77D6-47FE-5BC0ECC90BBD}"/>
                </a:ext>
              </a:extLst>
            </p:cNvPr>
            <p:cNvSpPr/>
            <p:nvPr/>
          </p:nvSpPr>
          <p:spPr bwMode="gray">
            <a:xfrm>
              <a:off x="1612825" y="1123421"/>
              <a:ext cx="1980000" cy="252000"/>
            </a:xfrm>
            <a:prstGeom prst="rect">
              <a:avLst/>
            </a:prstGeom>
            <a:solidFill>
              <a:schemeClr val="bg1"/>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実施体制</a:t>
              </a:r>
            </a:p>
          </p:txBody>
        </p:sp>
      </p:grpSp>
      <p:cxnSp>
        <p:nvCxnSpPr>
          <p:cNvPr id="62" name="コネクタ: カギ線 61">
            <a:extLst>
              <a:ext uri="{FF2B5EF4-FFF2-40B4-BE49-F238E27FC236}">
                <a16:creationId xmlns:a16="http://schemas.microsoft.com/office/drawing/2014/main" id="{9C62DA43-73FF-9CEF-B782-199D05ABC8F8}"/>
              </a:ext>
            </a:extLst>
          </p:cNvPr>
          <p:cNvCxnSpPr>
            <a:cxnSpLocks/>
            <a:stCxn id="6" idx="0"/>
            <a:endCxn id="4" idx="2"/>
          </p:cNvCxnSpPr>
          <p:nvPr/>
        </p:nvCxnSpPr>
        <p:spPr>
          <a:xfrm rot="5400000" flipH="1" flipV="1">
            <a:off x="1565185" y="2726263"/>
            <a:ext cx="564670" cy="1512944"/>
          </a:xfrm>
          <a:prstGeom prst="bentConnector3">
            <a:avLst>
              <a:gd name="adj1" fmla="val 24556"/>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7" name="正方形/長方形 76">
            <a:extLst>
              <a:ext uri="{FF2B5EF4-FFF2-40B4-BE49-F238E27FC236}">
                <a16:creationId xmlns:a16="http://schemas.microsoft.com/office/drawing/2014/main" id="{CE493FCD-3B26-6F05-3ABD-DF05C409EB01}"/>
              </a:ext>
            </a:extLst>
          </p:cNvPr>
          <p:cNvSpPr/>
          <p:nvPr/>
        </p:nvSpPr>
        <p:spPr bwMode="gray">
          <a:xfrm>
            <a:off x="5132388" y="1484313"/>
            <a:ext cx="4348748" cy="1981200"/>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endParaRPr kumimoji="1" lang="ja-JP" altLang="en-US" sz="1200">
              <a:latin typeface="Yu Gothic UI" panose="020B0500000000000000" pitchFamily="50" charset="-128"/>
              <a:ea typeface="Yu Gothic UI" panose="020B0500000000000000" pitchFamily="50" charset="-128"/>
            </a:endParaRPr>
          </a:p>
        </p:txBody>
      </p:sp>
      <p:sp>
        <p:nvSpPr>
          <p:cNvPr id="79" name="正方形/長方形 78">
            <a:extLst>
              <a:ext uri="{FF2B5EF4-FFF2-40B4-BE49-F238E27FC236}">
                <a16:creationId xmlns:a16="http://schemas.microsoft.com/office/drawing/2014/main" id="{3A2272B9-2A21-1B53-7F36-02A06A9DE5C7}"/>
              </a:ext>
            </a:extLst>
          </p:cNvPr>
          <p:cNvSpPr/>
          <p:nvPr/>
        </p:nvSpPr>
        <p:spPr bwMode="gray">
          <a:xfrm>
            <a:off x="5132388" y="3956215"/>
            <a:ext cx="4348748" cy="2352510"/>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endParaRPr kumimoji="1" lang="ja-JP" altLang="en-US" sz="1200">
              <a:latin typeface="Yu Gothic UI" panose="020B0500000000000000" pitchFamily="50" charset="-128"/>
              <a:ea typeface="Yu Gothic UI" panose="020B0500000000000000" pitchFamily="50" charset="-128"/>
            </a:endParaRPr>
          </a:p>
        </p:txBody>
      </p:sp>
      <p:sp>
        <p:nvSpPr>
          <p:cNvPr id="81" name="吹き出し: 四角形 80">
            <a:extLst>
              <a:ext uri="{FF2B5EF4-FFF2-40B4-BE49-F238E27FC236}">
                <a16:creationId xmlns:a16="http://schemas.microsoft.com/office/drawing/2014/main" id="{47F7B631-5D10-72B4-06C7-3D016633C0B0}"/>
              </a:ext>
            </a:extLst>
          </p:cNvPr>
          <p:cNvSpPr/>
          <p:nvPr/>
        </p:nvSpPr>
        <p:spPr bwMode="gray">
          <a:xfrm>
            <a:off x="3155205" y="726053"/>
            <a:ext cx="3389900" cy="1062384"/>
          </a:xfrm>
          <a:prstGeom prst="wedgeRectCallout">
            <a:avLst>
              <a:gd name="adj1" fmla="val -38909"/>
              <a:gd name="adj2" fmla="val 93290"/>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ja-JP" altLang="en-US" sz="1400" b="1">
              <a:solidFill>
                <a:prstClr val="black"/>
              </a:solidFill>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責任者＋担当者は必ず記載ください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連携事業者がいる場合は、</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各事業者の担当箇所を明記ください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82" name="吹き出し: 四角形 81">
            <a:extLst>
              <a:ext uri="{FF2B5EF4-FFF2-40B4-BE49-F238E27FC236}">
                <a16:creationId xmlns:a16="http://schemas.microsoft.com/office/drawing/2014/main" id="{2A9A914B-F28E-98A7-A5E1-E31F85319DAF}"/>
              </a:ext>
            </a:extLst>
          </p:cNvPr>
          <p:cNvSpPr/>
          <p:nvPr/>
        </p:nvSpPr>
        <p:spPr bwMode="gray">
          <a:xfrm>
            <a:off x="5619675" y="5085466"/>
            <a:ext cx="3389900" cy="834840"/>
          </a:xfrm>
          <a:prstGeom prst="wedgeRectCallout">
            <a:avLst>
              <a:gd name="adj1" fmla="val 949"/>
              <a:gd name="adj2" fmla="val -9307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自社アセット・強みを生かした実績を</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80902BAE-6703-AE33-390B-AAAD5EF54798}"/>
              </a:ext>
            </a:extLst>
          </p:cNvPr>
          <p:cNvSpPr/>
          <p:nvPr/>
        </p:nvSpPr>
        <p:spPr bwMode="gray">
          <a:xfrm>
            <a:off x="5123448" y="2255066"/>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２ページ活用時は</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①実施体制、②実績 としてください</a:t>
            </a:r>
            <a:b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br>
            <a:r>
              <a:rPr kumimoji="1" lang="en-US" altLang="ja-JP" sz="1600">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事業推進力はいずれに組み入れても問題ございませんが、記載箇所の</a:t>
            </a:r>
            <a:r>
              <a:rPr kumimoji="1" lang="ja-JP" altLang="en-US" sz="1600" u="sng">
                <a:solidFill>
                  <a:prstClr val="black"/>
                </a:solidFill>
                <a:latin typeface="Yu Gothic UI" panose="020B0500000000000000" pitchFamily="50" charset="-128"/>
                <a:ea typeface="Yu Gothic UI" panose="020B0500000000000000" pitchFamily="50" charset="-128"/>
                <a:cs typeface="+mj-cs"/>
                <a:sym typeface="+mj-lt"/>
              </a:rPr>
              <a:t>タイトルに明記</a:t>
            </a: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ください</a:t>
            </a:r>
            <a:endParaRPr kumimoji="1" lang="en-US" altLang="ja-JP" sz="1600">
              <a:solidFill>
                <a:prstClr val="black"/>
              </a:solidFill>
              <a:latin typeface="Yu Gothic UI" panose="020B0500000000000000" pitchFamily="50" charset="-128"/>
              <a:ea typeface="Yu Gothic UI" panose="020B0500000000000000" pitchFamily="50" charset="-128"/>
              <a:cs typeface="+mj-cs"/>
              <a:sym typeface="+mj-lt"/>
            </a:endParaRPr>
          </a:p>
        </p:txBody>
      </p:sp>
      <p:sp>
        <p:nvSpPr>
          <p:cNvPr id="16" name="正方形/長方形 15">
            <a:extLst>
              <a:ext uri="{FF2B5EF4-FFF2-40B4-BE49-F238E27FC236}">
                <a16:creationId xmlns:a16="http://schemas.microsoft.com/office/drawing/2014/main" id="{341ABC21-D844-3D87-3D3D-074B2B5833D3}"/>
              </a:ext>
            </a:extLst>
          </p:cNvPr>
          <p:cNvSpPr/>
          <p:nvPr/>
        </p:nvSpPr>
        <p:spPr bwMode="gray">
          <a:xfrm>
            <a:off x="0" y="0"/>
            <a:ext cx="9906000" cy="1016000"/>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solidFill>
                  <a:prstClr val="black"/>
                </a:solidFill>
                <a:latin typeface="Yu Gothic UI" panose="020B0500000000000000" pitchFamily="50" charset="-128"/>
                <a:ea typeface="Yu Gothic UI" panose="020B0500000000000000" pitchFamily="50" charset="-128"/>
                <a:cs typeface="+mj-cs"/>
                <a:sym typeface="+mj-lt"/>
              </a:rPr>
              <a:t>参考フォーマット</a:t>
            </a:r>
            <a:endParaRPr kumimoji="1" lang="en-US" altLang="ja-JP" sz="320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4166571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ロゴ&#10;&#10;自動的に生成された説明">
            <a:extLst>
              <a:ext uri="{FF2B5EF4-FFF2-40B4-BE49-F238E27FC236}">
                <a16:creationId xmlns:a16="http://schemas.microsoft.com/office/drawing/2014/main" id="{07D72FD4-C39D-FE2B-6C7E-2DA5CA51B02E}"/>
              </a:ext>
            </a:extLst>
          </p:cNvPr>
          <p:cNvPicPr>
            <a:picLocks noChangeAspect="1"/>
          </p:cNvPicPr>
          <p:nvPr/>
        </p:nvPicPr>
        <p:blipFill rotWithShape="1">
          <a:blip r:embed="rId3"/>
          <a:srcRect l="8145" t="24905" r="7034" b="19418"/>
          <a:stretch/>
        </p:blipFill>
        <p:spPr>
          <a:xfrm>
            <a:off x="7281252" y="280077"/>
            <a:ext cx="2208823" cy="415447"/>
          </a:xfrm>
          <a:prstGeom prst="rect">
            <a:avLst/>
          </a:prstGeom>
        </p:spPr>
      </p:pic>
      <p:sp>
        <p:nvSpPr>
          <p:cNvPr id="13" name="タイトル 8">
            <a:extLst>
              <a:ext uri="{FF2B5EF4-FFF2-40B4-BE49-F238E27FC236}">
                <a16:creationId xmlns:a16="http://schemas.microsoft.com/office/drawing/2014/main" id="{D60DEDE7-52EE-6667-1B33-B932B37E4DDE}"/>
              </a:ext>
            </a:extLst>
          </p:cNvPr>
          <p:cNvSpPr>
            <a:spLocks noGrp="1"/>
          </p:cNvSpPr>
          <p:nvPr>
            <p:ph type="title"/>
          </p:nvPr>
        </p:nvSpPr>
        <p:spPr bwMode="gray">
          <a:xfrm>
            <a:off x="1647561" y="2109004"/>
            <a:ext cx="6610878" cy="615600"/>
          </a:xfrm>
        </p:spPr>
        <p:txBody>
          <a:bodyPr vert="horz"/>
          <a:lstStyle/>
          <a:p>
            <a:r>
              <a:rPr lang="ja-JP" altLang="en-US" sz="2800">
                <a:latin typeface="Yu Gothic UI" panose="020B0500000000000000" pitchFamily="50" charset="-128"/>
                <a:ea typeface="Yu Gothic UI" panose="020B0500000000000000" pitchFamily="50" charset="-128"/>
              </a:rPr>
              <a:t>代表事業者名</a:t>
            </a:r>
            <a:endParaRPr lang="ja-JP" altLang="en-US">
              <a:latin typeface="Yu Gothic UI" panose="020B0500000000000000" pitchFamily="50" charset="-128"/>
              <a:ea typeface="Yu Gothic UI" panose="020B0500000000000000" pitchFamily="50" charset="-128"/>
              <a:sym typeface="+mj-lt"/>
            </a:endParaRPr>
          </a:p>
        </p:txBody>
      </p:sp>
      <p:sp>
        <p:nvSpPr>
          <p:cNvPr id="8" name="タイトル 8">
            <a:extLst>
              <a:ext uri="{FF2B5EF4-FFF2-40B4-BE49-F238E27FC236}">
                <a16:creationId xmlns:a16="http://schemas.microsoft.com/office/drawing/2014/main" id="{8A89AD86-8ACF-4014-B025-051D2C9998BF}"/>
              </a:ext>
            </a:extLst>
          </p:cNvPr>
          <p:cNvSpPr txBox="1">
            <a:spLocks/>
          </p:cNvSpPr>
          <p:nvPr/>
        </p:nvSpPr>
        <p:spPr bwMode="gray">
          <a:xfrm>
            <a:off x="1647561" y="2896838"/>
            <a:ext cx="6610878" cy="568675"/>
          </a:xfrm>
          <a:prstGeom prst="rect">
            <a:avLst/>
          </a:prstGeom>
        </p:spPr>
        <p:txBody>
          <a:bodyPr vert="horz" lIns="0" tIns="0" rIns="0" bIns="0" rtlCol="0" anchor="t"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sym typeface="+mj-lt"/>
              </a:defRPr>
            </a:lvl1pPr>
          </a:lstStyle>
          <a:p>
            <a:pPr fontAlgn="auto">
              <a:spcAft>
                <a:spcPts val="0"/>
              </a:spcAft>
            </a:pPr>
            <a:r>
              <a:rPr lang="ja-JP" altLang="en-US" sz="1800" b="0">
                <a:latin typeface="Yu Gothic UI" panose="020B0500000000000000" pitchFamily="50" charset="-128"/>
                <a:ea typeface="Yu Gothic UI" panose="020B0500000000000000" pitchFamily="50" charset="-128"/>
              </a:rPr>
              <a:t>連携事業者名</a:t>
            </a:r>
          </a:p>
        </p:txBody>
      </p:sp>
      <p:sp>
        <p:nvSpPr>
          <p:cNvPr id="9" name="タイトル 8">
            <a:extLst>
              <a:ext uri="{FF2B5EF4-FFF2-40B4-BE49-F238E27FC236}">
                <a16:creationId xmlns:a16="http://schemas.microsoft.com/office/drawing/2014/main" id="{185F03BD-5A37-C408-9B20-8C92D8E8E3D7}"/>
              </a:ext>
            </a:extLst>
          </p:cNvPr>
          <p:cNvSpPr txBox="1">
            <a:spLocks/>
          </p:cNvSpPr>
          <p:nvPr/>
        </p:nvSpPr>
        <p:spPr bwMode="gray">
          <a:xfrm>
            <a:off x="1647561" y="4190408"/>
            <a:ext cx="6610878" cy="615600"/>
          </a:xfrm>
          <a:prstGeom prst="rect">
            <a:avLst/>
          </a:prstGeom>
        </p:spPr>
        <p:txBody>
          <a:bodyPr vert="horz" lIns="0" tIns="0" rIns="0" bIns="0" rtlCol="0" anchor="b"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sym typeface="+mj-lt"/>
              </a:defRPr>
            </a:lvl1pPr>
          </a:lstStyle>
          <a:p>
            <a:pPr algn="ctr" fontAlgn="auto">
              <a:spcAft>
                <a:spcPts val="0"/>
              </a:spcAft>
            </a:pPr>
            <a:r>
              <a:rPr lang="ja-JP" altLang="en-US">
                <a:latin typeface="Yu Gothic UI" panose="020B0500000000000000" pitchFamily="50" charset="-128"/>
                <a:ea typeface="Yu Gothic UI" panose="020B0500000000000000" pitchFamily="50" charset="-128"/>
              </a:rPr>
              <a:t>企画名</a:t>
            </a:r>
            <a:endParaRPr lang="en-US" altLang="ja-JP">
              <a:latin typeface="Yu Gothic UI" panose="020B0500000000000000" pitchFamily="50" charset="-128"/>
              <a:ea typeface="Yu Gothic UI" panose="020B0500000000000000" pitchFamily="50" charset="-128"/>
            </a:endParaRPr>
          </a:p>
        </p:txBody>
      </p:sp>
      <p:sp>
        <p:nvSpPr>
          <p:cNvPr id="10" name="タイトル 8">
            <a:extLst>
              <a:ext uri="{FF2B5EF4-FFF2-40B4-BE49-F238E27FC236}">
                <a16:creationId xmlns:a16="http://schemas.microsoft.com/office/drawing/2014/main" id="{357E6766-935C-2A4E-45CE-D75B30FE826D}"/>
              </a:ext>
            </a:extLst>
          </p:cNvPr>
          <p:cNvSpPr txBox="1">
            <a:spLocks/>
          </p:cNvSpPr>
          <p:nvPr/>
        </p:nvSpPr>
        <p:spPr bwMode="gray">
          <a:xfrm>
            <a:off x="2154633" y="5530903"/>
            <a:ext cx="5596735" cy="547169"/>
          </a:xfrm>
          <a:prstGeom prst="rect">
            <a:avLst/>
          </a:prstGeom>
        </p:spPr>
        <p:txBody>
          <a:bodyPr vert="horz" lIns="0" tIns="0" rIns="0" bIns="0" rtlCol="0" anchor="b"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sym typeface="+mj-lt"/>
              </a:defRPr>
            </a:lvl1pPr>
          </a:lstStyle>
          <a:p>
            <a:pPr algn="ctr" fontAlgn="auto">
              <a:spcAft>
                <a:spcPts val="0"/>
              </a:spcAft>
            </a:pPr>
            <a:r>
              <a:rPr lang="ja-JP" altLang="en-US" sz="1600" b="0" dirty="0">
                <a:latin typeface="Yu Gothic UI" panose="020B0500000000000000" pitchFamily="50" charset="-128"/>
                <a:ea typeface="Yu Gothic UI" panose="020B0500000000000000" pitchFamily="50" charset="-128"/>
              </a:rPr>
              <a:t>提案区分：協定金上限３億円の取組｜ディープテックコース</a:t>
            </a:r>
            <a:endParaRPr lang="en-US" altLang="ja-JP" sz="1600" b="0" dirty="0">
              <a:latin typeface="Yu Gothic UI" panose="020B0500000000000000" pitchFamily="50" charset="-128"/>
              <a:ea typeface="Yu Gothic UI" panose="020B0500000000000000" pitchFamily="50" charset="-128"/>
            </a:endParaRPr>
          </a:p>
        </p:txBody>
      </p:sp>
      <p:sp>
        <p:nvSpPr>
          <p:cNvPr id="3" name="吹き出し: 四角形 2">
            <a:extLst>
              <a:ext uri="{FF2B5EF4-FFF2-40B4-BE49-F238E27FC236}">
                <a16:creationId xmlns:a16="http://schemas.microsoft.com/office/drawing/2014/main" id="{95FCB1C9-873E-4588-C65A-E07226C897CF}"/>
              </a:ext>
            </a:extLst>
          </p:cNvPr>
          <p:cNvSpPr/>
          <p:nvPr/>
        </p:nvSpPr>
        <p:spPr bwMode="gray">
          <a:xfrm>
            <a:off x="2924392" y="1254113"/>
            <a:ext cx="3389900" cy="834840"/>
          </a:xfrm>
          <a:prstGeom prst="wedgeRectCallout">
            <a:avLst>
              <a:gd name="adj1" fmla="val -61333"/>
              <a:gd name="adj2" fmla="val 52933"/>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en-US" altLang="ja-JP" sz="1400" b="1"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rPr>
              <a:t>法人形態を含め、協定締結主体となる</a:t>
            </a:r>
            <a:endParaRPr kumimoji="1" lang="en-US" altLang="ja-JP" sz="14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rPr>
              <a:t>事業者名を記載ください</a:t>
            </a:r>
            <a:endParaRPr kumimoji="1" lang="ja-JP" altLang="en-US" sz="1000"/>
          </a:p>
        </p:txBody>
      </p:sp>
      <p:sp>
        <p:nvSpPr>
          <p:cNvPr id="4" name="吹き出し: 四角形 3">
            <a:extLst>
              <a:ext uri="{FF2B5EF4-FFF2-40B4-BE49-F238E27FC236}">
                <a16:creationId xmlns:a16="http://schemas.microsoft.com/office/drawing/2014/main" id="{90D97ADF-82DF-0D99-3CBE-BABBB277CD29}"/>
              </a:ext>
            </a:extLst>
          </p:cNvPr>
          <p:cNvSpPr/>
          <p:nvPr/>
        </p:nvSpPr>
        <p:spPr bwMode="gray">
          <a:xfrm>
            <a:off x="3524467" y="2920861"/>
            <a:ext cx="3389900" cy="982123"/>
          </a:xfrm>
          <a:prstGeom prst="wedgeRectCallout">
            <a:avLst>
              <a:gd name="adj1" fmla="val -62830"/>
              <a:gd name="adj2" fmla="val -38097"/>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en-US" altLang="ja-JP" sz="1400" b="1"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lang="ja-JP" altLang="en-US" sz="1400">
                <a:solidFill>
                  <a:prstClr val="black"/>
                </a:solidFill>
                <a:latin typeface="Yu Gothic UI" panose="020B0500000000000000" pitchFamily="50" charset="-128"/>
                <a:ea typeface="Yu Gothic UI" panose="020B0500000000000000" pitchFamily="50" charset="-128"/>
              </a:rPr>
              <a:t>提案</a:t>
            </a:r>
            <a:r>
              <a:rPr kumimoji="0"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時点で体制に入っている事業者を</a:t>
            </a:r>
            <a:endParaRPr kumimoji="0"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a:p>
            <a:pPr algn="ctr">
              <a:buFont typeface="Wingdings 2" pitchFamily="18" charset="2"/>
              <a:buNone/>
            </a:pPr>
            <a:r>
              <a:rPr lang="ja-JP" altLang="en-US" sz="1400" b="1">
                <a:solidFill>
                  <a:prstClr val="black"/>
                </a:solidFill>
                <a:latin typeface="Yu Gothic UI" panose="020B0500000000000000" pitchFamily="50" charset="-128"/>
                <a:ea typeface="Yu Gothic UI" panose="020B0500000000000000" pitchFamily="50" charset="-128"/>
              </a:rPr>
              <a:t>すべて</a:t>
            </a:r>
            <a:r>
              <a:rPr kumimoji="0"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記載ください</a:t>
            </a:r>
            <a:endParaRPr kumimoji="0"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a:p>
            <a:pPr algn="ctr">
              <a:buFont typeface="Wingdings 2" pitchFamily="18" charset="2"/>
              <a:buNone/>
            </a:pPr>
            <a:r>
              <a:rPr lang="en-US" altLang="ja-JP" sz="1200">
                <a:solidFill>
                  <a:prstClr val="black"/>
                </a:solidFill>
                <a:latin typeface="Yu Gothic UI" panose="020B0500000000000000" pitchFamily="50" charset="-128"/>
                <a:ea typeface="Yu Gothic UI" panose="020B0500000000000000" pitchFamily="50" charset="-128"/>
              </a:rPr>
              <a:t>※</a:t>
            </a:r>
            <a:r>
              <a:rPr lang="ja-JP" altLang="en-US" sz="1200">
                <a:solidFill>
                  <a:prstClr val="black"/>
                </a:solidFill>
                <a:latin typeface="Yu Gothic UI" panose="020B0500000000000000" pitchFamily="50" charset="-128"/>
                <a:ea typeface="Yu Gothic UI" panose="020B0500000000000000" pitchFamily="50" charset="-128"/>
              </a:rPr>
              <a:t>大企業の場合は中小企業者との連携は必須要件</a:t>
            </a:r>
            <a:endParaRPr kumimoji="1" lang="ja-JP" altLang="en-US" sz="900"/>
          </a:p>
        </p:txBody>
      </p:sp>
      <p:sp>
        <p:nvSpPr>
          <p:cNvPr id="5" name="吹き出し: 四角形 4">
            <a:extLst>
              <a:ext uri="{FF2B5EF4-FFF2-40B4-BE49-F238E27FC236}">
                <a16:creationId xmlns:a16="http://schemas.microsoft.com/office/drawing/2014/main" id="{2FE6F242-B96B-941B-F6E0-E129D765F9A7}"/>
              </a:ext>
            </a:extLst>
          </p:cNvPr>
          <p:cNvSpPr/>
          <p:nvPr/>
        </p:nvSpPr>
        <p:spPr bwMode="gray">
          <a:xfrm>
            <a:off x="6100175" y="4133397"/>
            <a:ext cx="3389900" cy="834840"/>
          </a:xfrm>
          <a:prstGeom prst="wedgeRectCallout">
            <a:avLst>
              <a:gd name="adj1" fmla="val -65215"/>
              <a:gd name="adj2" fmla="val 14417"/>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en-US" altLang="ja-JP" sz="1400" b="1"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選定後利用予定のプロジェクト名称等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企画内容を端的に示す企画名を記載ください</a:t>
            </a:r>
            <a:endParaRPr kumimoji="1" lang="ja-JP" altLang="en-US" sz="1000"/>
          </a:p>
        </p:txBody>
      </p:sp>
      <p:sp>
        <p:nvSpPr>
          <p:cNvPr id="11" name="正方形/長方形 10">
            <a:extLst>
              <a:ext uri="{FF2B5EF4-FFF2-40B4-BE49-F238E27FC236}">
                <a16:creationId xmlns:a16="http://schemas.microsoft.com/office/drawing/2014/main" id="{33C451D6-434E-1148-B0C0-97D73FEE73B7}"/>
              </a:ext>
            </a:extLst>
          </p:cNvPr>
          <p:cNvSpPr/>
          <p:nvPr/>
        </p:nvSpPr>
        <p:spPr bwMode="gray">
          <a:xfrm>
            <a:off x="0" y="0"/>
            <a:ext cx="9906000" cy="1016000"/>
          </a:xfrm>
          <a:prstGeom prst="rect">
            <a:avLst/>
          </a:prstGeom>
          <a:solidFill>
            <a:schemeClr val="accent4">
              <a:lumMod val="20000"/>
              <a:lumOff val="80000"/>
              <a:alpha val="60000"/>
            </a:schemeClr>
          </a:solidFill>
          <a:ln w="12700" algn="ctr">
            <a:solidFill>
              <a:schemeClr val="accent4"/>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表紙｜指定フォーマット</a:t>
            </a:r>
          </a:p>
        </p:txBody>
      </p:sp>
    </p:spTree>
    <p:extLst>
      <p:ext uri="{BB962C8B-B14F-4D97-AF65-F5344CB8AC3E}">
        <p14:creationId xmlns:p14="http://schemas.microsoft.com/office/powerpoint/2010/main" val="153583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3</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ビジョン・目的（</a:t>
            </a:r>
            <a:r>
              <a:rPr lang="en-US" altLang="ja-JP">
                <a:latin typeface="Yu Gothic UI" panose="020B0500000000000000" pitchFamily="50" charset="-128"/>
                <a:ea typeface="Yu Gothic UI" panose="020B0500000000000000" pitchFamily="50" charset="-128"/>
                <a:sym typeface="+mj-lt"/>
              </a:rPr>
              <a:t>1/2</a:t>
            </a:r>
            <a:r>
              <a:rPr lang="ja-JP" altLang="en-US">
                <a:latin typeface="Yu Gothic UI" panose="020B0500000000000000" pitchFamily="50" charset="-128"/>
                <a:ea typeface="Yu Gothic UI" panose="020B0500000000000000" pitchFamily="50" charset="-128"/>
                <a:sym typeface="+mj-lt"/>
              </a:rPr>
              <a:t>）</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20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5A479CCA-44A8-98B9-29A8-457D765AA3C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指定フォーマット：なし（自由記載）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400">
                <a:solidFill>
                  <a:prstClr val="black"/>
                </a:solidFill>
                <a:latin typeface="Yu Gothic UI" panose="020B0500000000000000" pitchFamily="50" charset="-128"/>
                <a:ea typeface="Yu Gothic UI" panose="020B0500000000000000" pitchFamily="50" charset="-128"/>
              </a:rPr>
              <a:t>※1</a:t>
            </a:r>
            <a:r>
              <a:rPr kumimoji="1" lang="ja-JP" altLang="en-US" sz="1400">
                <a:solidFill>
                  <a:prstClr val="black"/>
                </a:solidFill>
                <a:latin typeface="Yu Gothic UI" panose="020B0500000000000000" pitchFamily="50" charset="-128"/>
                <a:ea typeface="Yu Gothic UI" panose="020B0500000000000000" pitchFamily="50" charset="-128"/>
              </a:rPr>
              <a:t>頁目では目指すべき姿について</a:t>
            </a:r>
            <a:r>
              <a:rPr kumimoji="1" lang="ja-JP" altLang="en-US" sz="1400" b="1">
                <a:solidFill>
                  <a:prstClr val="black"/>
                </a:solidFill>
                <a:latin typeface="Yu Gothic UI" panose="020B0500000000000000" pitchFamily="50" charset="-128"/>
                <a:ea typeface="Yu Gothic UI" panose="020B0500000000000000" pitchFamily="50" charset="-128"/>
              </a:rPr>
              <a:t>必須記載</a:t>
            </a:r>
            <a:endParaRPr kumimoji="1" lang="en-US" altLang="ja-JP" sz="1400" b="1">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16E93E1E-AB5F-E46A-1AFF-4084643A9978}"/>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21" name="グループ化 20">
            <a:extLst>
              <a:ext uri="{FF2B5EF4-FFF2-40B4-BE49-F238E27FC236}">
                <a16:creationId xmlns:a16="http://schemas.microsoft.com/office/drawing/2014/main" id="{0E6F59ED-E4AB-8A20-2160-7B28480847A2}"/>
              </a:ext>
            </a:extLst>
          </p:cNvPr>
          <p:cNvGrpSpPr/>
          <p:nvPr/>
        </p:nvGrpSpPr>
        <p:grpSpPr>
          <a:xfrm>
            <a:off x="5333476" y="1291675"/>
            <a:ext cx="3960000" cy="378023"/>
            <a:chOff x="597599" y="3611405"/>
            <a:chExt cx="3960000" cy="223896"/>
          </a:xfrm>
        </p:grpSpPr>
        <p:sp>
          <p:nvSpPr>
            <p:cNvPr id="14" name="正方形/長方形 13">
              <a:extLst>
                <a:ext uri="{FF2B5EF4-FFF2-40B4-BE49-F238E27FC236}">
                  <a16:creationId xmlns:a16="http://schemas.microsoft.com/office/drawing/2014/main" id="{B2EC2FA4-541D-C5F0-4F34-AD9561A9E28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本事業に取り組む長期的なビジョンが明確か</a:t>
              </a:r>
              <a:endParaRPr kumimoji="1" lang="en-US" altLang="ja-JP" sz="1100">
                <a:latin typeface="Yu Gothic UI" panose="020B0500000000000000" pitchFamily="50" charset="-128"/>
                <a:ea typeface="Yu Gothic UI" panose="020B0500000000000000" pitchFamily="50" charset="-128"/>
              </a:endParaRPr>
            </a:p>
          </p:txBody>
        </p:sp>
        <p:sp>
          <p:nvSpPr>
            <p:cNvPr id="15" name="正方形/長方形 14">
              <a:extLst>
                <a:ext uri="{FF2B5EF4-FFF2-40B4-BE49-F238E27FC236}">
                  <a16:creationId xmlns:a16="http://schemas.microsoft.com/office/drawing/2014/main" id="{97FD0AA7-D567-9723-F311-2C4F375C5183}"/>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16" name="グループ化 15">
            <a:extLst>
              <a:ext uri="{FF2B5EF4-FFF2-40B4-BE49-F238E27FC236}">
                <a16:creationId xmlns:a16="http://schemas.microsoft.com/office/drawing/2014/main" id="{25C93712-F86D-8D8C-4AB7-E1523EE0076D}"/>
              </a:ext>
            </a:extLst>
          </p:cNvPr>
          <p:cNvGrpSpPr/>
          <p:nvPr/>
        </p:nvGrpSpPr>
        <p:grpSpPr>
          <a:xfrm>
            <a:off x="5333476" y="1731015"/>
            <a:ext cx="3960000" cy="378023"/>
            <a:chOff x="597599" y="3611405"/>
            <a:chExt cx="3960000" cy="223896"/>
          </a:xfrm>
        </p:grpSpPr>
        <p:sp>
          <p:nvSpPr>
            <p:cNvPr id="19" name="正方形/長方形 18">
              <a:extLst>
                <a:ext uri="{FF2B5EF4-FFF2-40B4-BE49-F238E27FC236}">
                  <a16:creationId xmlns:a16="http://schemas.microsoft.com/office/drawing/2014/main" id="{6EFEAB34-021C-E558-E64D-E4354CE8C471}"/>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スタートアップ・エコシステムに対する解像度が十分か</a:t>
              </a:r>
              <a:endParaRPr kumimoji="1" lang="en-US" altLang="ja-JP" sz="1100">
                <a:latin typeface="Yu Gothic UI" panose="020B0500000000000000" pitchFamily="50" charset="-128"/>
                <a:ea typeface="Yu Gothic UI" panose="020B0500000000000000" pitchFamily="50" charset="-128"/>
              </a:endParaRPr>
            </a:p>
          </p:txBody>
        </p:sp>
        <p:sp>
          <p:nvSpPr>
            <p:cNvPr id="24" name="正方形/長方形 23">
              <a:extLst>
                <a:ext uri="{FF2B5EF4-FFF2-40B4-BE49-F238E27FC236}">
                  <a16:creationId xmlns:a16="http://schemas.microsoft.com/office/drawing/2014/main" id="{B5E7E436-6CFB-A8F6-9D9B-0A93CF587655}"/>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25" name="グループ化 24">
            <a:extLst>
              <a:ext uri="{FF2B5EF4-FFF2-40B4-BE49-F238E27FC236}">
                <a16:creationId xmlns:a16="http://schemas.microsoft.com/office/drawing/2014/main" id="{1980FD85-79D8-9A51-095A-BFDA77C501DE}"/>
              </a:ext>
            </a:extLst>
          </p:cNvPr>
          <p:cNvGrpSpPr/>
          <p:nvPr/>
        </p:nvGrpSpPr>
        <p:grpSpPr>
          <a:xfrm>
            <a:off x="5333476" y="2170355"/>
            <a:ext cx="3960000" cy="378023"/>
            <a:chOff x="597599" y="3611405"/>
            <a:chExt cx="3960000" cy="223896"/>
          </a:xfrm>
        </p:grpSpPr>
        <p:sp>
          <p:nvSpPr>
            <p:cNvPr id="26" name="正方形/長方形 25">
              <a:extLst>
                <a:ext uri="{FF2B5EF4-FFF2-40B4-BE49-F238E27FC236}">
                  <a16:creationId xmlns:a16="http://schemas.microsoft.com/office/drawing/2014/main" id="{896EA908-D5A2-271E-D511-1735AC10392C}"/>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27" name="正方形/長方形 26">
              <a:extLst>
                <a:ext uri="{FF2B5EF4-FFF2-40B4-BE49-F238E27FC236}">
                  <a16:creationId xmlns:a16="http://schemas.microsoft.com/office/drawing/2014/main" id="{C337C59D-022A-8F78-5EFF-5E911AA492F5}"/>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28" name="グループ化 27">
            <a:extLst>
              <a:ext uri="{FF2B5EF4-FFF2-40B4-BE49-F238E27FC236}">
                <a16:creationId xmlns:a16="http://schemas.microsoft.com/office/drawing/2014/main" id="{CDE14E80-1BC8-E768-5E7D-ED667D413EFA}"/>
              </a:ext>
            </a:extLst>
          </p:cNvPr>
          <p:cNvGrpSpPr/>
          <p:nvPr/>
        </p:nvGrpSpPr>
        <p:grpSpPr>
          <a:xfrm>
            <a:off x="5333476" y="2609695"/>
            <a:ext cx="3960000" cy="378023"/>
            <a:chOff x="597599" y="3611405"/>
            <a:chExt cx="3960000" cy="223896"/>
          </a:xfrm>
        </p:grpSpPr>
        <p:sp>
          <p:nvSpPr>
            <p:cNvPr id="29" name="正方形/長方形 28">
              <a:extLst>
                <a:ext uri="{FF2B5EF4-FFF2-40B4-BE49-F238E27FC236}">
                  <a16:creationId xmlns:a16="http://schemas.microsoft.com/office/drawing/2014/main" id="{13F84505-A212-B335-6E24-133EAA19EA5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提案内容に継続性があるか</a:t>
              </a:r>
              <a:endParaRPr kumimoji="1" lang="en-US" altLang="ja-JP" sz="1100">
                <a:latin typeface="Yu Gothic UI" panose="020B0500000000000000" pitchFamily="50" charset="-128"/>
                <a:ea typeface="Yu Gothic UI" panose="020B0500000000000000" pitchFamily="50" charset="-128"/>
              </a:endParaRPr>
            </a:p>
          </p:txBody>
        </p:sp>
        <p:sp>
          <p:nvSpPr>
            <p:cNvPr id="30" name="正方形/長方形 29">
              <a:extLst>
                <a:ext uri="{FF2B5EF4-FFF2-40B4-BE49-F238E27FC236}">
                  <a16:creationId xmlns:a16="http://schemas.microsoft.com/office/drawing/2014/main" id="{D3553052-0BB1-FFC8-1FB1-A40F807F15ED}"/>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sp>
        <p:nvSpPr>
          <p:cNvPr id="37" name="吹き出し: 四角形 36">
            <a:extLst>
              <a:ext uri="{FF2B5EF4-FFF2-40B4-BE49-F238E27FC236}">
                <a16:creationId xmlns:a16="http://schemas.microsoft.com/office/drawing/2014/main" id="{D4288CC9-DF7C-FB6D-D5E8-66D9196BDEF6}"/>
              </a:ext>
            </a:extLst>
          </p:cNvPr>
          <p:cNvSpPr/>
          <p:nvPr/>
        </p:nvSpPr>
        <p:spPr bwMode="gray">
          <a:xfrm>
            <a:off x="910098" y="4506763"/>
            <a:ext cx="3389900" cy="1373485"/>
          </a:xfrm>
          <a:prstGeom prst="wedgeRectCallout">
            <a:avLst>
              <a:gd name="adj1" fmla="val 58046"/>
              <a:gd name="adj2" fmla="val -38371"/>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吹き出しおよび右記の内容は</a:t>
            </a:r>
            <a:r>
              <a:rPr kumimoji="1" lang="ja-JP" altLang="en-US" sz="1400" b="1">
                <a:solidFill>
                  <a:prstClr val="black"/>
                </a:solidFill>
                <a:latin typeface="Yu Gothic UI" panose="020B0500000000000000" pitchFamily="50" charset="-128"/>
                <a:ea typeface="Yu Gothic UI" panose="020B0500000000000000" pitchFamily="50" charset="-128"/>
              </a:rPr>
              <a:t>削除</a:t>
            </a:r>
            <a:r>
              <a:rPr kumimoji="1" lang="ja-JP" altLang="en-US" sz="1400">
                <a:solidFill>
                  <a:prstClr val="black"/>
                </a:solidFill>
                <a:latin typeface="Yu Gothic UI" panose="020B0500000000000000" pitchFamily="50" charset="-128"/>
                <a:ea typeface="Yu Gothic UI" panose="020B0500000000000000" pitchFamily="50" charset="-128"/>
              </a:rPr>
              <a:t>の上、</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最終版を応募時に提出ください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grpSp>
        <p:nvGrpSpPr>
          <p:cNvPr id="49" name="グループ化 48">
            <a:extLst>
              <a:ext uri="{FF2B5EF4-FFF2-40B4-BE49-F238E27FC236}">
                <a16:creationId xmlns:a16="http://schemas.microsoft.com/office/drawing/2014/main" id="{B522A859-687D-9145-BF2E-A583E2726B75}"/>
              </a:ext>
            </a:extLst>
          </p:cNvPr>
          <p:cNvGrpSpPr/>
          <p:nvPr/>
        </p:nvGrpSpPr>
        <p:grpSpPr>
          <a:xfrm>
            <a:off x="5136794" y="3664674"/>
            <a:ext cx="4353195" cy="2644051"/>
            <a:chOff x="5136794" y="3451834"/>
            <a:chExt cx="4353195" cy="2644051"/>
          </a:xfrm>
        </p:grpSpPr>
        <p:sp>
          <p:nvSpPr>
            <p:cNvPr id="50" name="正方形/長方形 49">
              <a:extLst>
                <a:ext uri="{FF2B5EF4-FFF2-40B4-BE49-F238E27FC236}">
                  <a16:creationId xmlns:a16="http://schemas.microsoft.com/office/drawing/2014/main" id="{C26267BA-4397-A41F-B42E-8A8F2B8C71F3}"/>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本協定事業への応募にあたり、貴社の</a:t>
              </a:r>
              <a:r>
                <a:rPr kumimoji="1" lang="ja-JP" altLang="en-US" sz="1200" b="1" u="sng">
                  <a:latin typeface="Yu Gothic UI" panose="020B0500000000000000" pitchFamily="50" charset="-128"/>
                  <a:ea typeface="Yu Gothic UI" panose="020B0500000000000000" pitchFamily="50" charset="-128"/>
                </a:rPr>
                <a:t>スタートアップ・エコシステムにおける課題認識</a:t>
              </a:r>
              <a:r>
                <a:rPr kumimoji="1" lang="ja-JP" altLang="en-US" sz="1200">
                  <a:latin typeface="Yu Gothic UI" panose="020B0500000000000000" pitchFamily="50" charset="-128"/>
                  <a:ea typeface="Yu Gothic UI" panose="020B0500000000000000" pitchFamily="50" charset="-128"/>
                </a:rPr>
                <a:t>や</a:t>
              </a:r>
              <a:r>
                <a:rPr kumimoji="1" lang="ja-JP" altLang="en-US" sz="1200" b="1" u="sng">
                  <a:latin typeface="Yu Gothic UI" panose="020B0500000000000000" pitchFamily="50" charset="-128"/>
                  <a:ea typeface="Yu Gothic UI" panose="020B0500000000000000" pitchFamily="50" charset="-128"/>
                </a:rPr>
                <a:t>活動を通して目指すべき姿</a:t>
              </a:r>
              <a:r>
                <a:rPr kumimoji="1" lang="ja-JP" altLang="en-US" sz="1200">
                  <a:latin typeface="Yu Gothic UI" panose="020B0500000000000000" pitchFamily="50" charset="-128"/>
                  <a:ea typeface="Yu Gothic UI" panose="020B0500000000000000" pitchFamily="50" charset="-128"/>
                </a:rPr>
                <a:t>について記載ください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目指しているスタートアップ・エコシステムのあるべき姿</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その姿を実現するためにスタートアップ・エコシステムにおける解決したい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a:t>
              </a: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（本協定事業を通じて）達成を目指す方向性</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ゴール</a:t>
              </a:r>
            </a:p>
          </p:txBody>
        </p:sp>
        <p:sp>
          <p:nvSpPr>
            <p:cNvPr id="51" name="正方形/長方形 50">
              <a:extLst>
                <a:ext uri="{FF2B5EF4-FFF2-40B4-BE49-F238E27FC236}">
                  <a16:creationId xmlns:a16="http://schemas.microsoft.com/office/drawing/2014/main" id="{C3274BD8-4892-654A-0563-2BB9E48B0CC4}"/>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grpSp>
        <p:nvGrpSpPr>
          <p:cNvPr id="8" name="グループ化 7">
            <a:extLst>
              <a:ext uri="{FF2B5EF4-FFF2-40B4-BE49-F238E27FC236}">
                <a16:creationId xmlns:a16="http://schemas.microsoft.com/office/drawing/2014/main" id="{A5FB69B0-18EE-5C72-571A-9A675C3736A1}"/>
              </a:ext>
            </a:extLst>
          </p:cNvPr>
          <p:cNvGrpSpPr/>
          <p:nvPr/>
        </p:nvGrpSpPr>
        <p:grpSpPr>
          <a:xfrm>
            <a:off x="5333476" y="3049035"/>
            <a:ext cx="3960000" cy="378023"/>
            <a:chOff x="5333476" y="3061735"/>
            <a:chExt cx="3960000" cy="378023"/>
          </a:xfrm>
        </p:grpSpPr>
        <p:sp>
          <p:nvSpPr>
            <p:cNvPr id="6" name="正方形/長方形 5">
              <a:extLst>
                <a:ext uri="{FF2B5EF4-FFF2-40B4-BE49-F238E27FC236}">
                  <a16:creationId xmlns:a16="http://schemas.microsoft.com/office/drawing/2014/main" id="{15DE599F-7291-011E-E0E4-8C43BEBE6891}"/>
                </a:ext>
              </a:extLst>
            </p:cNvPr>
            <p:cNvSpPr/>
            <p:nvPr/>
          </p:nvSpPr>
          <p:spPr bwMode="gray">
            <a:xfrm>
              <a:off x="6377475" y="3061735"/>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7" name="正方形/長方形 6">
              <a:extLst>
                <a:ext uri="{FF2B5EF4-FFF2-40B4-BE49-F238E27FC236}">
                  <a16:creationId xmlns:a16="http://schemas.microsoft.com/office/drawing/2014/main" id="{87EFD69C-2964-3C8F-4277-296FA55C8A31}"/>
                </a:ext>
              </a:extLst>
            </p:cNvPr>
            <p:cNvSpPr/>
            <p:nvPr/>
          </p:nvSpPr>
          <p:spPr bwMode="gray">
            <a:xfrm>
              <a:off x="5333476" y="3061740"/>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sp>
        <p:nvSpPr>
          <p:cNvPr id="11" name="正方形/長方形 10">
            <a:extLst>
              <a:ext uri="{FF2B5EF4-FFF2-40B4-BE49-F238E27FC236}">
                <a16:creationId xmlns:a16="http://schemas.microsoft.com/office/drawing/2014/main" id="{77C79D79-C227-2493-1A5D-74D5919AE851}"/>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3656577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4</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ビジョン・目的（</a:t>
            </a:r>
            <a:r>
              <a:rPr lang="en-US" altLang="ja-JP">
                <a:latin typeface="Yu Gothic UI" panose="020B0500000000000000" pitchFamily="50" charset="-128"/>
                <a:ea typeface="Yu Gothic UI" panose="020B0500000000000000" pitchFamily="50" charset="-128"/>
                <a:sym typeface="+mj-lt"/>
              </a:rPr>
              <a:t>2/2</a:t>
            </a:r>
            <a:r>
              <a:rPr lang="ja-JP" altLang="en-US">
                <a:latin typeface="Yu Gothic UI" panose="020B0500000000000000" pitchFamily="50" charset="-128"/>
                <a:ea typeface="Yu Gothic UI" panose="020B0500000000000000" pitchFamily="50" charset="-128"/>
                <a:sym typeface="+mj-lt"/>
              </a:rPr>
              <a:t>）</a:t>
            </a:r>
          </a:p>
        </p:txBody>
      </p: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5A479CCA-44A8-98B9-29A8-457D765AA3C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指定フォーマット：なし（自由記載）</a:t>
            </a:r>
            <a:r>
              <a:rPr kumimoji="1" lang="en-US" altLang="ja-JP" sz="1400" dirty="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400" dirty="0">
                <a:solidFill>
                  <a:prstClr val="black"/>
                </a:solidFill>
                <a:latin typeface="Yu Gothic UI" panose="020B0500000000000000" pitchFamily="50" charset="-128"/>
                <a:ea typeface="Yu Gothic UI" panose="020B0500000000000000" pitchFamily="50" charset="-128"/>
              </a:rPr>
              <a:t>※2</a:t>
            </a:r>
            <a:r>
              <a:rPr kumimoji="1" lang="ja-JP" altLang="en-US" sz="1400" dirty="0">
                <a:solidFill>
                  <a:prstClr val="black"/>
                </a:solidFill>
                <a:latin typeface="Yu Gothic UI" panose="020B0500000000000000" pitchFamily="50" charset="-128"/>
                <a:ea typeface="Yu Gothic UI" panose="020B0500000000000000" pitchFamily="50" charset="-128"/>
              </a:rPr>
              <a:t>頁目では協定の活用・必要性が</a:t>
            </a:r>
            <a:r>
              <a:rPr kumimoji="1" lang="ja-JP" altLang="en-US" sz="1400" b="1" dirty="0">
                <a:solidFill>
                  <a:prstClr val="black"/>
                </a:solidFill>
                <a:latin typeface="Yu Gothic UI" panose="020B0500000000000000" pitchFamily="50" charset="-128"/>
                <a:ea typeface="Yu Gothic UI" panose="020B0500000000000000" pitchFamily="50" charset="-128"/>
              </a:rPr>
              <a:t>必須記載</a:t>
            </a:r>
            <a:endParaRPr kumimoji="1" lang="en-US" altLang="ja-JP" sz="1400" b="1" dirty="0">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16E93E1E-AB5F-E46A-1AFF-4084643A9978}"/>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49" name="グループ化 48">
            <a:extLst>
              <a:ext uri="{FF2B5EF4-FFF2-40B4-BE49-F238E27FC236}">
                <a16:creationId xmlns:a16="http://schemas.microsoft.com/office/drawing/2014/main" id="{B522A859-687D-9145-BF2E-A583E2726B75}"/>
              </a:ext>
            </a:extLst>
          </p:cNvPr>
          <p:cNvGrpSpPr/>
          <p:nvPr/>
        </p:nvGrpSpPr>
        <p:grpSpPr>
          <a:xfrm>
            <a:off x="5136794" y="3664674"/>
            <a:ext cx="4353195" cy="2644051"/>
            <a:chOff x="5136794" y="3451834"/>
            <a:chExt cx="4353195" cy="2644051"/>
          </a:xfrm>
        </p:grpSpPr>
        <p:sp>
          <p:nvSpPr>
            <p:cNvPr id="50" name="正方形/長方形 49">
              <a:extLst>
                <a:ext uri="{FF2B5EF4-FFF2-40B4-BE49-F238E27FC236}">
                  <a16:creationId xmlns:a16="http://schemas.microsoft.com/office/drawing/2014/main" id="{C26267BA-4397-A41F-B42E-8A8F2B8C71F3}"/>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前頁で記載いただいた「目指すべき姿」および「実現に向けて解決したい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取り組みたい課題」の解決に向け、</a:t>
              </a:r>
              <a:r>
                <a:rPr kumimoji="1" lang="ja-JP" altLang="en-US" sz="1200" b="1" u="sng">
                  <a:latin typeface="Yu Gothic UI" panose="020B0500000000000000" pitchFamily="50" charset="-128"/>
                  <a:ea typeface="Yu Gothic UI" panose="020B0500000000000000" pitchFamily="50" charset="-128"/>
                </a:rPr>
                <a:t>本協定事業をどのように活用したいと考えているか</a:t>
              </a:r>
              <a:r>
                <a:rPr kumimoji="1" lang="ja-JP" altLang="en-US" sz="1200">
                  <a:latin typeface="Yu Gothic UI" panose="020B0500000000000000" pitchFamily="50" charset="-128"/>
                  <a:ea typeface="Yu Gothic UI" panose="020B0500000000000000" pitchFamily="50" charset="-128"/>
                </a:rPr>
                <a:t>、また、</a:t>
              </a:r>
              <a:r>
                <a:rPr kumimoji="1" lang="ja-JP" altLang="en-US" sz="1200" b="1" u="sng">
                  <a:latin typeface="Yu Gothic UI" panose="020B0500000000000000" pitchFamily="50" charset="-128"/>
                  <a:ea typeface="Yu Gothic UI" panose="020B0500000000000000" pitchFamily="50" charset="-128"/>
                </a:rPr>
                <a:t>本協定事業を活用する必要性</a:t>
              </a:r>
              <a:r>
                <a:rPr kumimoji="1" lang="ja-JP" altLang="en-US" sz="1200">
                  <a:latin typeface="Yu Gothic UI" panose="020B0500000000000000" pitchFamily="50" charset="-128"/>
                  <a:ea typeface="Yu Gothic UI" panose="020B0500000000000000" pitchFamily="50" charset="-128"/>
                </a:rPr>
                <a:t>について記載ください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最終的に目指すべき姿に向け、取組期間の</a:t>
              </a:r>
              <a:r>
                <a:rPr kumimoji="1" lang="en-US" altLang="ja-JP" sz="1200">
                  <a:latin typeface="Yu Gothic UI" panose="020B0500000000000000" pitchFamily="50" charset="-128"/>
                  <a:ea typeface="Yu Gothic UI" panose="020B0500000000000000" pitchFamily="50" charset="-128"/>
                </a:rPr>
                <a:t>2</a:t>
              </a:r>
              <a:r>
                <a:rPr kumimoji="1" lang="ja-JP" altLang="en-US" sz="1200">
                  <a:latin typeface="Yu Gothic UI" panose="020B0500000000000000" pitchFamily="50" charset="-128"/>
                  <a:ea typeface="Yu Gothic UI" panose="020B0500000000000000" pitchFamily="50" charset="-128"/>
                </a:rPr>
                <a:t>年</a:t>
              </a:r>
              <a:r>
                <a:rPr kumimoji="1" lang="en-US" altLang="ja-JP" sz="1200">
                  <a:latin typeface="Yu Gothic UI" panose="020B0500000000000000" pitchFamily="50" charset="-128"/>
                  <a:ea typeface="Yu Gothic UI" panose="020B0500000000000000" pitchFamily="50" charset="-128"/>
                </a:rPr>
                <a:t>5</a:t>
              </a:r>
              <a:r>
                <a:rPr kumimoji="1" lang="ja-JP" altLang="en-US" sz="1200">
                  <a:latin typeface="Yu Gothic UI" panose="020B0500000000000000" pitchFamily="50" charset="-128"/>
                  <a:ea typeface="Yu Gothic UI" panose="020B0500000000000000" pitchFamily="50" charset="-128"/>
                </a:rPr>
                <a:t>か月の位置づけ</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協定期間終了後、目指すべき姿の実現に向けた想定アクションプラン</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本事業を活用する背景</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意義</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必要性</a:t>
              </a:r>
              <a:endParaRPr kumimoji="1" lang="en-US" altLang="ja-JP" sz="1200">
                <a:latin typeface="Yu Gothic UI" panose="020B0500000000000000" pitchFamily="50" charset="-128"/>
                <a:ea typeface="Yu Gothic UI" panose="020B0500000000000000" pitchFamily="50" charset="-128"/>
              </a:endParaRPr>
            </a:p>
          </p:txBody>
        </p:sp>
        <p:sp>
          <p:nvSpPr>
            <p:cNvPr id="51" name="正方形/長方形 50">
              <a:extLst>
                <a:ext uri="{FF2B5EF4-FFF2-40B4-BE49-F238E27FC236}">
                  <a16:creationId xmlns:a16="http://schemas.microsoft.com/office/drawing/2014/main" id="{C3274BD8-4892-654A-0563-2BB9E48B0CC4}"/>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grpSp>
        <p:nvGrpSpPr>
          <p:cNvPr id="17" name="グループ化 16">
            <a:extLst>
              <a:ext uri="{FF2B5EF4-FFF2-40B4-BE49-F238E27FC236}">
                <a16:creationId xmlns:a16="http://schemas.microsoft.com/office/drawing/2014/main" id="{E8C2212E-836B-2AC8-7F5E-6EE1EB62A3EE}"/>
              </a:ext>
            </a:extLst>
          </p:cNvPr>
          <p:cNvGrpSpPr/>
          <p:nvPr/>
        </p:nvGrpSpPr>
        <p:grpSpPr>
          <a:xfrm>
            <a:off x="5333476" y="1291675"/>
            <a:ext cx="3960000" cy="378023"/>
            <a:chOff x="597599" y="3611405"/>
            <a:chExt cx="3960000" cy="223896"/>
          </a:xfrm>
        </p:grpSpPr>
        <p:sp>
          <p:nvSpPr>
            <p:cNvPr id="20" name="正方形/長方形 19">
              <a:extLst>
                <a:ext uri="{FF2B5EF4-FFF2-40B4-BE49-F238E27FC236}">
                  <a16:creationId xmlns:a16="http://schemas.microsoft.com/office/drawing/2014/main" id="{C49B2F45-0191-D3B7-83F5-1E523D932F75}"/>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本事業に取り組む長期的なビジョンが明確か</a:t>
              </a:r>
              <a:endParaRPr kumimoji="1" lang="en-US" altLang="ja-JP" sz="1100">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D9A34916-1052-3644-6426-1C28BCE75338}"/>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23" name="グループ化 22">
            <a:extLst>
              <a:ext uri="{FF2B5EF4-FFF2-40B4-BE49-F238E27FC236}">
                <a16:creationId xmlns:a16="http://schemas.microsoft.com/office/drawing/2014/main" id="{40CDBCC8-F803-1024-89BE-25502504576F}"/>
              </a:ext>
            </a:extLst>
          </p:cNvPr>
          <p:cNvGrpSpPr/>
          <p:nvPr/>
        </p:nvGrpSpPr>
        <p:grpSpPr>
          <a:xfrm>
            <a:off x="5333476" y="1731015"/>
            <a:ext cx="3960000" cy="378023"/>
            <a:chOff x="597599" y="3611405"/>
            <a:chExt cx="3960000" cy="223896"/>
          </a:xfrm>
        </p:grpSpPr>
        <p:sp>
          <p:nvSpPr>
            <p:cNvPr id="31" name="正方形/長方形 30">
              <a:extLst>
                <a:ext uri="{FF2B5EF4-FFF2-40B4-BE49-F238E27FC236}">
                  <a16:creationId xmlns:a16="http://schemas.microsoft.com/office/drawing/2014/main" id="{EB4D343E-56E5-6981-F008-86C064DAF32B}"/>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スタートアップ・エコシステムに対する解像度が十分か</a:t>
              </a:r>
              <a:endParaRPr kumimoji="1" lang="en-US" altLang="ja-JP" sz="1100">
                <a:latin typeface="Yu Gothic UI" panose="020B0500000000000000" pitchFamily="50" charset="-128"/>
                <a:ea typeface="Yu Gothic UI" panose="020B0500000000000000" pitchFamily="50" charset="-128"/>
              </a:endParaRPr>
            </a:p>
          </p:txBody>
        </p:sp>
        <p:sp>
          <p:nvSpPr>
            <p:cNvPr id="32" name="正方形/長方形 31">
              <a:extLst>
                <a:ext uri="{FF2B5EF4-FFF2-40B4-BE49-F238E27FC236}">
                  <a16:creationId xmlns:a16="http://schemas.microsoft.com/office/drawing/2014/main" id="{2756E399-B1B3-5C97-B68B-CF1C51437DFF}"/>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33" name="グループ化 32">
            <a:extLst>
              <a:ext uri="{FF2B5EF4-FFF2-40B4-BE49-F238E27FC236}">
                <a16:creationId xmlns:a16="http://schemas.microsoft.com/office/drawing/2014/main" id="{23E15E1F-EEB4-42F5-80E9-4084C47A2BD0}"/>
              </a:ext>
            </a:extLst>
          </p:cNvPr>
          <p:cNvGrpSpPr/>
          <p:nvPr/>
        </p:nvGrpSpPr>
        <p:grpSpPr>
          <a:xfrm>
            <a:off x="5333476" y="2170355"/>
            <a:ext cx="3960000" cy="378023"/>
            <a:chOff x="597599" y="3611405"/>
            <a:chExt cx="3960000" cy="223896"/>
          </a:xfrm>
        </p:grpSpPr>
        <p:sp>
          <p:nvSpPr>
            <p:cNvPr id="34" name="正方形/長方形 33">
              <a:extLst>
                <a:ext uri="{FF2B5EF4-FFF2-40B4-BE49-F238E27FC236}">
                  <a16:creationId xmlns:a16="http://schemas.microsoft.com/office/drawing/2014/main" id="{60229BBA-E3D0-ED49-E3B9-7F0C1772C171}"/>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35" name="正方形/長方形 34">
              <a:extLst>
                <a:ext uri="{FF2B5EF4-FFF2-40B4-BE49-F238E27FC236}">
                  <a16:creationId xmlns:a16="http://schemas.microsoft.com/office/drawing/2014/main" id="{2A9E13A5-583A-C5D2-2A12-2A5E751526B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36" name="グループ化 35">
            <a:extLst>
              <a:ext uri="{FF2B5EF4-FFF2-40B4-BE49-F238E27FC236}">
                <a16:creationId xmlns:a16="http://schemas.microsoft.com/office/drawing/2014/main" id="{8411B958-C1B5-7DEC-BDCB-94B514B3D60A}"/>
              </a:ext>
            </a:extLst>
          </p:cNvPr>
          <p:cNvGrpSpPr/>
          <p:nvPr/>
        </p:nvGrpSpPr>
        <p:grpSpPr>
          <a:xfrm>
            <a:off x="5333476" y="2609695"/>
            <a:ext cx="3960000" cy="378023"/>
            <a:chOff x="597599" y="3611405"/>
            <a:chExt cx="3960000" cy="223896"/>
          </a:xfrm>
        </p:grpSpPr>
        <p:sp>
          <p:nvSpPr>
            <p:cNvPr id="38" name="正方形/長方形 37">
              <a:extLst>
                <a:ext uri="{FF2B5EF4-FFF2-40B4-BE49-F238E27FC236}">
                  <a16:creationId xmlns:a16="http://schemas.microsoft.com/office/drawing/2014/main" id="{3E60EE60-9056-13B3-723A-056D52AFC05F}"/>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提案内容に継続性があるか</a:t>
              </a:r>
              <a:endParaRPr kumimoji="1" lang="en-US" altLang="ja-JP" sz="1100">
                <a:latin typeface="Yu Gothic UI" panose="020B0500000000000000" pitchFamily="50" charset="-128"/>
                <a:ea typeface="Yu Gothic UI" panose="020B0500000000000000" pitchFamily="50" charset="-128"/>
              </a:endParaRPr>
            </a:p>
          </p:txBody>
        </p:sp>
        <p:sp>
          <p:nvSpPr>
            <p:cNvPr id="39" name="正方形/長方形 38">
              <a:extLst>
                <a:ext uri="{FF2B5EF4-FFF2-40B4-BE49-F238E27FC236}">
                  <a16:creationId xmlns:a16="http://schemas.microsoft.com/office/drawing/2014/main" id="{CD54931C-7DFC-A66C-604F-58A87504001A}"/>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40" name="グループ化 39">
            <a:extLst>
              <a:ext uri="{FF2B5EF4-FFF2-40B4-BE49-F238E27FC236}">
                <a16:creationId xmlns:a16="http://schemas.microsoft.com/office/drawing/2014/main" id="{950F1853-1BC5-38D9-EA84-4C92503B3F80}"/>
              </a:ext>
            </a:extLst>
          </p:cNvPr>
          <p:cNvGrpSpPr/>
          <p:nvPr/>
        </p:nvGrpSpPr>
        <p:grpSpPr>
          <a:xfrm>
            <a:off x="5333476" y="3049035"/>
            <a:ext cx="3960000" cy="378023"/>
            <a:chOff x="5333476" y="3061735"/>
            <a:chExt cx="3960000" cy="378023"/>
          </a:xfrm>
        </p:grpSpPr>
        <p:sp>
          <p:nvSpPr>
            <p:cNvPr id="41" name="正方形/長方形 40">
              <a:extLst>
                <a:ext uri="{FF2B5EF4-FFF2-40B4-BE49-F238E27FC236}">
                  <a16:creationId xmlns:a16="http://schemas.microsoft.com/office/drawing/2014/main" id="{E8596802-0151-8469-9637-D2860D678088}"/>
                </a:ext>
              </a:extLst>
            </p:cNvPr>
            <p:cNvSpPr/>
            <p:nvPr/>
          </p:nvSpPr>
          <p:spPr bwMode="gray">
            <a:xfrm>
              <a:off x="6377475" y="3061735"/>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42" name="正方形/長方形 41">
              <a:extLst>
                <a:ext uri="{FF2B5EF4-FFF2-40B4-BE49-F238E27FC236}">
                  <a16:creationId xmlns:a16="http://schemas.microsoft.com/office/drawing/2014/main" id="{426D0C21-9FE8-5C8E-C7D6-4C9EE0FCECBA}"/>
                </a:ext>
              </a:extLst>
            </p:cNvPr>
            <p:cNvSpPr/>
            <p:nvPr/>
          </p:nvSpPr>
          <p:spPr bwMode="gray">
            <a:xfrm>
              <a:off x="5333476" y="3061740"/>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cxnSp>
        <p:nvCxnSpPr>
          <p:cNvPr id="4" name="直線コネクタ 3">
            <a:extLst>
              <a:ext uri="{FF2B5EF4-FFF2-40B4-BE49-F238E27FC236}">
                <a16:creationId xmlns:a16="http://schemas.microsoft.com/office/drawing/2014/main" id="{055F047A-1242-97B8-DFD6-DA42C53E3CAF}"/>
              </a:ext>
            </a:extLst>
          </p:cNvPr>
          <p:cNvCxnSpPr/>
          <p:nvPr/>
        </p:nvCxnSpPr>
        <p:spPr>
          <a:xfrm>
            <a:off x="428451" y="800100"/>
            <a:ext cx="2124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42C9C754-C769-59DF-52F3-4A94A07DFB9A}"/>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
        <p:nvSpPr>
          <p:cNvPr id="6" name="正方形/長方形 5">
            <a:extLst>
              <a:ext uri="{FF2B5EF4-FFF2-40B4-BE49-F238E27FC236}">
                <a16:creationId xmlns:a16="http://schemas.microsoft.com/office/drawing/2014/main" id="{43CEFCC6-44EC-FA01-AAFF-D39EE46E1BBA}"/>
              </a:ext>
            </a:extLst>
          </p:cNvPr>
          <p:cNvSpPr/>
          <p:nvPr/>
        </p:nvSpPr>
        <p:spPr bwMode="gray">
          <a:xfrm>
            <a:off x="420359"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次ページの枠を</a:t>
            </a:r>
            <a:r>
              <a:rPr kumimoji="1" lang="ja-JP" altLang="en-US" sz="1600" b="1" u="sng">
                <a:solidFill>
                  <a:prstClr val="black"/>
                </a:solidFill>
                <a:latin typeface="Yu Gothic UI" panose="020B0500000000000000" pitchFamily="50" charset="-128"/>
                <a:ea typeface="Yu Gothic UI" panose="020B0500000000000000" pitchFamily="50" charset="-128"/>
                <a:cs typeface="+mj-cs"/>
                <a:sym typeface="+mj-lt"/>
              </a:rPr>
              <a:t>参考として</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活用ください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ご提出時には本ページ及び参考フォーマットは削除し、提案資料のみ提出してください</a:t>
            </a:r>
            <a:endParaRPr kumimoji="1" lang="en-US" altLang="ja-JP" sz="160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2462062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5</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ビジョン・目的（</a:t>
            </a:r>
            <a:r>
              <a:rPr lang="en-US" altLang="ja-JP">
                <a:latin typeface="Yu Gothic UI" panose="020B0500000000000000" pitchFamily="50" charset="-128"/>
                <a:ea typeface="Yu Gothic UI" panose="020B0500000000000000" pitchFamily="50" charset="-128"/>
                <a:sym typeface="+mj-lt"/>
              </a:rPr>
              <a:t>2/2</a:t>
            </a:r>
            <a:r>
              <a:rPr lang="ja-JP" altLang="en-US">
                <a:latin typeface="Yu Gothic UI" panose="020B0500000000000000" pitchFamily="50" charset="-128"/>
                <a:ea typeface="Yu Gothic UI" panose="020B0500000000000000" pitchFamily="50" charset="-128"/>
                <a:sym typeface="+mj-lt"/>
              </a:rPr>
              <a:t>）</a:t>
            </a:r>
          </a:p>
        </p:txBody>
      </p: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4" name="正方形/長方形 3">
            <a:extLst>
              <a:ext uri="{FF2B5EF4-FFF2-40B4-BE49-F238E27FC236}">
                <a16:creationId xmlns:a16="http://schemas.microsoft.com/office/drawing/2014/main" id="{CD23C0A0-854F-255D-8DA0-D1256543D3F6}"/>
              </a:ext>
            </a:extLst>
          </p:cNvPr>
          <p:cNvSpPr/>
          <p:nvPr/>
        </p:nvSpPr>
        <p:spPr bwMode="gray">
          <a:xfrm>
            <a:off x="415925" y="1016000"/>
            <a:ext cx="9074150" cy="264078"/>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取組期間（令和</a:t>
            </a:r>
            <a:r>
              <a:rPr kumimoji="1" lang="en-US" altLang="ja-JP" sz="1200" b="1">
                <a:latin typeface="Yu Gothic UI" panose="020B0500000000000000" pitchFamily="50" charset="-128"/>
                <a:ea typeface="Yu Gothic UI" panose="020B0500000000000000" pitchFamily="50" charset="-128"/>
              </a:rPr>
              <a:t>7</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2</a:t>
            </a:r>
            <a:r>
              <a:rPr kumimoji="1" lang="ja-JP" altLang="en-US" sz="1200" b="1">
                <a:latin typeface="Yu Gothic UI" panose="020B0500000000000000" pitchFamily="50" charset="-128"/>
                <a:ea typeface="Yu Gothic UI" panose="020B0500000000000000" pitchFamily="50" charset="-128"/>
              </a:rPr>
              <a:t>月末）</a:t>
            </a:r>
          </a:p>
        </p:txBody>
      </p:sp>
      <p:sp>
        <p:nvSpPr>
          <p:cNvPr id="6" name="正方形/長方形 5">
            <a:extLst>
              <a:ext uri="{FF2B5EF4-FFF2-40B4-BE49-F238E27FC236}">
                <a16:creationId xmlns:a16="http://schemas.microsoft.com/office/drawing/2014/main" id="{7ED49CE8-48C0-3311-7D35-0859024B02EB}"/>
              </a:ext>
            </a:extLst>
          </p:cNvPr>
          <p:cNvSpPr/>
          <p:nvPr/>
        </p:nvSpPr>
        <p:spPr bwMode="gray">
          <a:xfrm>
            <a:off x="417142" y="4117058"/>
            <a:ext cx="4363200" cy="264078"/>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9</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3</a:t>
            </a:r>
            <a:r>
              <a:rPr kumimoji="1" lang="ja-JP" altLang="en-US" sz="1200" b="1">
                <a:latin typeface="Yu Gothic UI" panose="020B0500000000000000" pitchFamily="50" charset="-128"/>
                <a:ea typeface="Yu Gothic UI" panose="020B0500000000000000" pitchFamily="50" charset="-128"/>
              </a:rPr>
              <a:t>月以降</a:t>
            </a:r>
          </a:p>
        </p:txBody>
      </p:sp>
      <p:sp>
        <p:nvSpPr>
          <p:cNvPr id="9" name="角丸四角形 35">
            <a:extLst>
              <a:ext uri="{FF2B5EF4-FFF2-40B4-BE49-F238E27FC236}">
                <a16:creationId xmlns:a16="http://schemas.microsoft.com/office/drawing/2014/main" id="{04A71D47-D04D-B5AF-B245-D5FD6097FE60}"/>
              </a:ext>
            </a:extLst>
          </p:cNvPr>
          <p:cNvSpPr/>
          <p:nvPr/>
        </p:nvSpPr>
        <p:spPr bwMode="gray">
          <a:xfrm>
            <a:off x="415924" y="1317596"/>
            <a:ext cx="9077338" cy="2368340"/>
          </a:xfrm>
          <a:prstGeom prst="rect">
            <a:avLst/>
          </a:prstGeom>
          <a:solidFill>
            <a:schemeClr val="bg1">
              <a:lumMod val="9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協定事業のねらい、到達点、</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期待効果</a:t>
            </a:r>
            <a:r>
              <a:rPr kumimoji="1" lang="ja-JP" altLang="en-US" sz="1100" b="1">
                <a:solidFill>
                  <a:schemeClr val="tx1"/>
                </a:solidFill>
                <a:latin typeface="Yu Gothic UI" panose="020B0500000000000000" pitchFamily="50" charset="-128"/>
                <a:ea typeface="Yu Gothic UI" panose="020B0500000000000000" pitchFamily="50" charset="-128"/>
              </a:rPr>
              <a:t>（エコシステム全体に資する等）</a:t>
            </a:r>
            <a:r>
              <a:rPr kumimoji="1" lang="ja-JP" altLang="en-US" sz="1200" b="1">
                <a:solidFill>
                  <a:schemeClr val="tx1"/>
                </a:solidFill>
                <a:latin typeface="Yu Gothic UI" panose="020B0500000000000000" pitchFamily="50" charset="-128"/>
                <a:ea typeface="Yu Gothic UI" panose="020B0500000000000000" pitchFamily="50" charset="-128"/>
              </a:rPr>
              <a:t>など</a:t>
            </a:r>
          </a:p>
        </p:txBody>
      </p:sp>
      <p:sp>
        <p:nvSpPr>
          <p:cNvPr id="11" name="角丸四角形 37">
            <a:extLst>
              <a:ext uri="{FF2B5EF4-FFF2-40B4-BE49-F238E27FC236}">
                <a16:creationId xmlns:a16="http://schemas.microsoft.com/office/drawing/2014/main" id="{7FCE167C-2B55-A90D-5A02-5E96D759A698}"/>
              </a:ext>
            </a:extLst>
          </p:cNvPr>
          <p:cNvSpPr/>
          <p:nvPr/>
        </p:nvSpPr>
        <p:spPr bwMode="gray">
          <a:xfrm>
            <a:off x="417143" y="4418656"/>
            <a:ext cx="4357689" cy="1890069"/>
          </a:xfrm>
          <a:prstGeom prst="rect">
            <a:avLst/>
          </a:prstGeom>
          <a:solidFill>
            <a:schemeClr val="bg1">
              <a:lumMod val="9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協定事業で実施した取組の扱い</a:t>
            </a:r>
            <a:r>
              <a:rPr kumimoji="1" lang="ja-JP" altLang="en-US" sz="1100" b="1">
                <a:solidFill>
                  <a:schemeClr val="tx1"/>
                </a:solidFill>
                <a:latin typeface="Yu Gothic UI" panose="020B0500000000000000" pitchFamily="50" charset="-128"/>
                <a:ea typeface="Yu Gothic UI" panose="020B0500000000000000" pitchFamily="50" charset="-128"/>
              </a:rPr>
              <a:t>（継続実施や</a:t>
            </a:r>
            <a:endParaRPr kumimoji="1" lang="en-US" altLang="ja-JP" sz="11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b="1">
                <a:solidFill>
                  <a:schemeClr val="tx1"/>
                </a:solidFill>
                <a:latin typeface="Yu Gothic UI" panose="020B0500000000000000" pitchFamily="50" charset="-128"/>
                <a:ea typeface="Yu Gothic UI" panose="020B0500000000000000" pitchFamily="50" charset="-128"/>
              </a:rPr>
              <a:t>拡充の可能性やその場合の原資等）など</a:t>
            </a: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 name="正方形/長方形 1">
            <a:extLst>
              <a:ext uri="{FF2B5EF4-FFF2-40B4-BE49-F238E27FC236}">
                <a16:creationId xmlns:a16="http://schemas.microsoft.com/office/drawing/2014/main" id="{F1D89F0C-A3D7-070F-58A4-E15ABD7FBA6C}"/>
              </a:ext>
            </a:extLst>
          </p:cNvPr>
          <p:cNvSpPr/>
          <p:nvPr/>
        </p:nvSpPr>
        <p:spPr bwMode="gray">
          <a:xfrm>
            <a:off x="5132388" y="4117058"/>
            <a:ext cx="4363200" cy="264078"/>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目指す姿</a:t>
            </a:r>
          </a:p>
        </p:txBody>
      </p:sp>
      <p:sp>
        <p:nvSpPr>
          <p:cNvPr id="13" name="角丸四角形 37">
            <a:extLst>
              <a:ext uri="{FF2B5EF4-FFF2-40B4-BE49-F238E27FC236}">
                <a16:creationId xmlns:a16="http://schemas.microsoft.com/office/drawing/2014/main" id="{37EDDCFE-00B0-C3E8-1403-2A502045B201}"/>
              </a:ext>
            </a:extLst>
          </p:cNvPr>
          <p:cNvSpPr/>
          <p:nvPr/>
        </p:nvSpPr>
        <p:spPr bwMode="gray">
          <a:xfrm>
            <a:off x="5132389" y="4418656"/>
            <a:ext cx="4357689" cy="1890069"/>
          </a:xfrm>
          <a:prstGeom prst="rect">
            <a:avLst/>
          </a:prstGeom>
          <a:solidFill>
            <a:schemeClr val="bg1">
              <a:lumMod val="9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前頁の内容を端的に要約ください</a:t>
            </a:r>
          </a:p>
        </p:txBody>
      </p:sp>
      <p:sp>
        <p:nvSpPr>
          <p:cNvPr id="14" name="二等辺三角形 13">
            <a:extLst>
              <a:ext uri="{FF2B5EF4-FFF2-40B4-BE49-F238E27FC236}">
                <a16:creationId xmlns:a16="http://schemas.microsoft.com/office/drawing/2014/main" id="{AF1BF283-143C-534D-54A0-ADEE5C89E39A}"/>
              </a:ext>
            </a:extLst>
          </p:cNvPr>
          <p:cNvSpPr/>
          <p:nvPr/>
        </p:nvSpPr>
        <p:spPr bwMode="gray">
          <a:xfrm rot="16200000" flipV="1">
            <a:off x="4027811" y="5317769"/>
            <a:ext cx="1851599" cy="91842"/>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sp>
        <p:nvSpPr>
          <p:cNvPr id="15" name="二等辺三角形 14">
            <a:extLst>
              <a:ext uri="{FF2B5EF4-FFF2-40B4-BE49-F238E27FC236}">
                <a16:creationId xmlns:a16="http://schemas.microsoft.com/office/drawing/2014/main" id="{9289B6FE-3604-236D-E292-21F55F11E175}"/>
              </a:ext>
            </a:extLst>
          </p:cNvPr>
          <p:cNvSpPr/>
          <p:nvPr/>
        </p:nvSpPr>
        <p:spPr bwMode="gray">
          <a:xfrm flipV="1">
            <a:off x="1174497" y="3840524"/>
            <a:ext cx="2848491" cy="121943"/>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cxnSp>
        <p:nvCxnSpPr>
          <p:cNvPr id="16" name="直線コネクタ 15">
            <a:extLst>
              <a:ext uri="{FF2B5EF4-FFF2-40B4-BE49-F238E27FC236}">
                <a16:creationId xmlns:a16="http://schemas.microsoft.com/office/drawing/2014/main" id="{2404946C-5803-1C2D-8E7E-EF084C0E799A}"/>
              </a:ext>
            </a:extLst>
          </p:cNvPr>
          <p:cNvCxnSpPr/>
          <p:nvPr/>
        </p:nvCxnSpPr>
        <p:spPr>
          <a:xfrm>
            <a:off x="428451" y="800100"/>
            <a:ext cx="2124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E0604166-5C4F-52B9-9DC2-ACD6948836A0}"/>
              </a:ext>
            </a:extLst>
          </p:cNvPr>
          <p:cNvSpPr/>
          <p:nvPr/>
        </p:nvSpPr>
        <p:spPr bwMode="gray">
          <a:xfrm>
            <a:off x="0" y="0"/>
            <a:ext cx="9906000" cy="1016000"/>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dirty="0">
                <a:solidFill>
                  <a:prstClr val="black"/>
                </a:solidFill>
                <a:latin typeface="Yu Gothic UI" panose="020B0500000000000000" pitchFamily="50" charset="-128"/>
                <a:ea typeface="Yu Gothic UI" panose="020B0500000000000000" pitchFamily="50" charset="-128"/>
                <a:cs typeface="+mj-cs"/>
                <a:sym typeface="+mj-lt"/>
              </a:rPr>
              <a:t>参考フォーマット</a:t>
            </a:r>
            <a:endParaRPr kumimoji="1" lang="en-US" altLang="ja-JP" sz="3200" dirty="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1925597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6</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ディープテックコースの考え方</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2772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C8053B0F-6C00-381E-F0A2-B3764060388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指定フォーマット：なし（自由記載）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8" name="正方形/長方形 7">
            <a:extLst>
              <a:ext uri="{FF2B5EF4-FFF2-40B4-BE49-F238E27FC236}">
                <a16:creationId xmlns:a16="http://schemas.microsoft.com/office/drawing/2014/main" id="{5E767089-AD0D-6E63-5246-D968D6926F9D}"/>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9" name="グループ化 8">
            <a:extLst>
              <a:ext uri="{FF2B5EF4-FFF2-40B4-BE49-F238E27FC236}">
                <a16:creationId xmlns:a16="http://schemas.microsoft.com/office/drawing/2014/main" id="{A220A30B-6CB8-71EA-9428-2C9985ADC1AD}"/>
              </a:ext>
            </a:extLst>
          </p:cNvPr>
          <p:cNvGrpSpPr/>
          <p:nvPr/>
        </p:nvGrpSpPr>
        <p:grpSpPr>
          <a:xfrm>
            <a:off x="5333476" y="1291675"/>
            <a:ext cx="3960000" cy="1250288"/>
            <a:chOff x="5333476" y="1291675"/>
            <a:chExt cx="3960000" cy="1250288"/>
          </a:xfrm>
        </p:grpSpPr>
        <p:grpSp>
          <p:nvGrpSpPr>
            <p:cNvPr id="11" name="グループ化 10">
              <a:extLst>
                <a:ext uri="{FF2B5EF4-FFF2-40B4-BE49-F238E27FC236}">
                  <a16:creationId xmlns:a16="http://schemas.microsoft.com/office/drawing/2014/main" id="{06BF5CF0-D1CA-930A-559E-CEF97877F6CE}"/>
                </a:ext>
              </a:extLst>
            </p:cNvPr>
            <p:cNvGrpSpPr/>
            <p:nvPr/>
          </p:nvGrpSpPr>
          <p:grpSpPr>
            <a:xfrm>
              <a:off x="5333476" y="1291675"/>
              <a:ext cx="3960000" cy="378023"/>
              <a:chOff x="597599" y="3611405"/>
              <a:chExt cx="3960000" cy="223896"/>
            </a:xfrm>
          </p:grpSpPr>
          <p:sp>
            <p:nvSpPr>
              <p:cNvPr id="34" name="正方形/長方形 33">
                <a:extLst>
                  <a:ext uri="{FF2B5EF4-FFF2-40B4-BE49-F238E27FC236}">
                    <a16:creationId xmlns:a16="http://schemas.microsoft.com/office/drawing/2014/main" id="{CC13E935-BD69-C5AB-4532-9FF004EA810A}"/>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本事業に取り組む長期的なビジョンが明確か</a:t>
                </a:r>
                <a:endParaRPr kumimoji="1" lang="en-US" altLang="ja-JP" sz="1100">
                  <a:latin typeface="Yu Gothic UI" panose="020B0500000000000000" pitchFamily="50" charset="-128"/>
                  <a:ea typeface="Yu Gothic UI" panose="020B0500000000000000" pitchFamily="50" charset="-128"/>
                </a:endParaRPr>
              </a:p>
            </p:txBody>
          </p:sp>
          <p:sp>
            <p:nvSpPr>
              <p:cNvPr id="35" name="正方形/長方形 34">
                <a:extLst>
                  <a:ext uri="{FF2B5EF4-FFF2-40B4-BE49-F238E27FC236}">
                    <a16:creationId xmlns:a16="http://schemas.microsoft.com/office/drawing/2014/main" id="{01B945DB-E3EC-A446-6ADD-E77B34C4D23F}"/>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13" name="グループ化 12">
              <a:extLst>
                <a:ext uri="{FF2B5EF4-FFF2-40B4-BE49-F238E27FC236}">
                  <a16:creationId xmlns:a16="http://schemas.microsoft.com/office/drawing/2014/main" id="{E5521335-F396-E313-004F-204406AFE423}"/>
                </a:ext>
              </a:extLst>
            </p:cNvPr>
            <p:cNvGrpSpPr/>
            <p:nvPr/>
          </p:nvGrpSpPr>
          <p:grpSpPr>
            <a:xfrm>
              <a:off x="5333476" y="1729301"/>
              <a:ext cx="3960000" cy="378023"/>
              <a:chOff x="597599" y="3611405"/>
              <a:chExt cx="3960000" cy="223896"/>
            </a:xfrm>
          </p:grpSpPr>
          <p:sp>
            <p:nvSpPr>
              <p:cNvPr id="32" name="正方形/長方形 31">
                <a:extLst>
                  <a:ext uri="{FF2B5EF4-FFF2-40B4-BE49-F238E27FC236}">
                    <a16:creationId xmlns:a16="http://schemas.microsoft.com/office/drawing/2014/main" id="{9F9CFB8D-2EFE-6AA9-D291-50AAF3AC3362}"/>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33" name="正方形/長方形 32">
                <a:extLst>
                  <a:ext uri="{FF2B5EF4-FFF2-40B4-BE49-F238E27FC236}">
                    <a16:creationId xmlns:a16="http://schemas.microsoft.com/office/drawing/2014/main" id="{0EF8F3C3-34CE-AF82-5640-7190C3145C66}"/>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15" name="グループ化 14">
              <a:extLst>
                <a:ext uri="{FF2B5EF4-FFF2-40B4-BE49-F238E27FC236}">
                  <a16:creationId xmlns:a16="http://schemas.microsoft.com/office/drawing/2014/main" id="{E35B5DA4-70A2-3B63-582A-8596F3CE8E7C}"/>
                </a:ext>
              </a:extLst>
            </p:cNvPr>
            <p:cNvGrpSpPr/>
            <p:nvPr/>
          </p:nvGrpSpPr>
          <p:grpSpPr>
            <a:xfrm>
              <a:off x="5333476" y="2163940"/>
              <a:ext cx="3960000" cy="378023"/>
              <a:chOff x="597599" y="3350439"/>
              <a:chExt cx="3960000" cy="223896"/>
            </a:xfrm>
          </p:grpSpPr>
          <p:sp>
            <p:nvSpPr>
              <p:cNvPr id="16" name="正方形/長方形 15">
                <a:extLst>
                  <a:ext uri="{FF2B5EF4-FFF2-40B4-BE49-F238E27FC236}">
                    <a16:creationId xmlns:a16="http://schemas.microsoft.com/office/drawing/2014/main" id="{90B49884-92A6-03F2-56D3-40B8A6EA8ABC}"/>
                  </a:ext>
                </a:extLst>
              </p:cNvPr>
              <p:cNvSpPr/>
              <p:nvPr/>
            </p:nvSpPr>
            <p:spPr bwMode="gray">
              <a:xfrm>
                <a:off x="1641598" y="3350439"/>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ディープテックコースに相応しい</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取組内容・対象等となっているか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17" name="正方形/長方形 16">
                <a:extLst>
                  <a:ext uri="{FF2B5EF4-FFF2-40B4-BE49-F238E27FC236}">
                    <a16:creationId xmlns:a16="http://schemas.microsoft.com/office/drawing/2014/main" id="{0C7E4D1E-B2D4-212C-BD67-1A48D182C85B}"/>
                  </a:ext>
                </a:extLst>
              </p:cNvPr>
              <p:cNvSpPr/>
              <p:nvPr/>
            </p:nvSpPr>
            <p:spPr bwMode="gray">
              <a:xfrm>
                <a:off x="597599" y="3350442"/>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grpSp>
        <p:nvGrpSpPr>
          <p:cNvPr id="40" name="グループ化 39">
            <a:extLst>
              <a:ext uri="{FF2B5EF4-FFF2-40B4-BE49-F238E27FC236}">
                <a16:creationId xmlns:a16="http://schemas.microsoft.com/office/drawing/2014/main" id="{24B9104C-F625-58E4-EF86-74854B05974A}"/>
              </a:ext>
            </a:extLst>
          </p:cNvPr>
          <p:cNvGrpSpPr/>
          <p:nvPr/>
        </p:nvGrpSpPr>
        <p:grpSpPr>
          <a:xfrm>
            <a:off x="5136794" y="3664674"/>
            <a:ext cx="4353195" cy="2644051"/>
            <a:chOff x="5136794" y="3451834"/>
            <a:chExt cx="4353195" cy="2644051"/>
          </a:xfrm>
        </p:grpSpPr>
        <p:sp>
          <p:nvSpPr>
            <p:cNvPr id="41" name="正方形/長方形 40">
              <a:extLst>
                <a:ext uri="{FF2B5EF4-FFF2-40B4-BE49-F238E27FC236}">
                  <a16:creationId xmlns:a16="http://schemas.microsoft.com/office/drawing/2014/main" id="{BF0D4060-7E9E-9017-DB17-A6BE223FAD78}"/>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ディープテックコースとしての応募にあたり、</a:t>
              </a:r>
              <a:r>
                <a:rPr kumimoji="1" lang="ja-JP" altLang="en-US" sz="1200" b="1">
                  <a:latin typeface="Yu Gothic UI" panose="020B0500000000000000" pitchFamily="50" charset="-128"/>
                  <a:ea typeface="Yu Gothic UI" panose="020B0500000000000000" pitchFamily="50" charset="-128"/>
                </a:rPr>
                <a:t>貴社の対象とする領域とその考え方</a:t>
              </a:r>
              <a:r>
                <a:rPr kumimoji="1" lang="ja-JP" altLang="en-US" sz="1200">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提案取組を３億円の規模で実施することの蓋然性</a:t>
              </a:r>
              <a:r>
                <a:rPr kumimoji="1" lang="ja-JP" altLang="en-US" sz="1200">
                  <a:latin typeface="Yu Gothic UI" panose="020B0500000000000000" pitchFamily="50" charset="-128"/>
                  <a:ea typeface="Yu Gothic UI" panose="020B0500000000000000" pitchFamily="50" charset="-128"/>
                </a:rPr>
                <a:t>について、それぞれ記載ください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b="1">
                  <a:latin typeface="Yu Gothic UI" panose="020B0500000000000000" pitchFamily="50" charset="-128"/>
                  <a:ea typeface="Yu Gothic UI" panose="020B0500000000000000" pitchFamily="50" charset="-128"/>
                </a:rPr>
                <a:t>ディープテックコース（約</a:t>
              </a:r>
              <a:r>
                <a:rPr kumimoji="1" lang="en-US" altLang="ja-JP" sz="1200" b="1">
                  <a:latin typeface="Yu Gothic UI" panose="020B0500000000000000" pitchFamily="50" charset="-128"/>
                  <a:ea typeface="Yu Gothic UI" panose="020B0500000000000000" pitchFamily="50" charset="-128"/>
                </a:rPr>
                <a:t>2.5</a:t>
              </a:r>
              <a:r>
                <a:rPr kumimoji="1" lang="ja-JP" altLang="en-US" sz="1200" b="1">
                  <a:latin typeface="Yu Gothic UI" panose="020B0500000000000000" pitchFamily="50" charset="-128"/>
                  <a:ea typeface="Yu Gothic UI" panose="020B0500000000000000" pitchFamily="50" charset="-128"/>
                </a:rPr>
                <a:t>年、上限</a:t>
              </a:r>
              <a:r>
                <a:rPr kumimoji="1" lang="en-US" altLang="ja-JP" sz="1200" b="1">
                  <a:latin typeface="Yu Gothic UI" panose="020B0500000000000000" pitchFamily="50" charset="-128"/>
                  <a:ea typeface="Yu Gothic UI" panose="020B0500000000000000" pitchFamily="50" charset="-128"/>
                </a:rPr>
                <a:t>3</a:t>
              </a:r>
              <a:r>
                <a:rPr kumimoji="1" lang="ja-JP" altLang="en-US" sz="1200" b="1">
                  <a:latin typeface="Yu Gothic UI" panose="020B0500000000000000" pitchFamily="50" charset="-128"/>
                  <a:ea typeface="Yu Gothic UI" panose="020B0500000000000000" pitchFamily="50" charset="-128"/>
                </a:rPr>
                <a:t>億円）として本取組を実施する意義（応募理由）</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想定する領域・テーマ、市場、支援対象</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ディープテックスタートアップ支援として工夫する点</a:t>
              </a:r>
              <a:endParaRPr kumimoji="1" lang="en-US" altLang="ja-JP" sz="1200">
                <a:latin typeface="Yu Gothic UI" panose="020B0500000000000000" pitchFamily="50" charset="-128"/>
                <a:ea typeface="Yu Gothic UI" panose="020B0500000000000000" pitchFamily="50" charset="-128"/>
              </a:endParaRPr>
            </a:p>
          </p:txBody>
        </p:sp>
        <p:sp>
          <p:nvSpPr>
            <p:cNvPr id="42" name="正方形/長方形 41">
              <a:extLst>
                <a:ext uri="{FF2B5EF4-FFF2-40B4-BE49-F238E27FC236}">
                  <a16:creationId xmlns:a16="http://schemas.microsoft.com/office/drawing/2014/main" id="{381D9C10-47BD-7681-68D8-9468380EFCBB}"/>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6" name="正方形/長方形 5">
            <a:extLst>
              <a:ext uri="{FF2B5EF4-FFF2-40B4-BE49-F238E27FC236}">
                <a16:creationId xmlns:a16="http://schemas.microsoft.com/office/drawing/2014/main" id="{1F619764-5691-3138-656D-762D166FF114}"/>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grpSp>
        <p:nvGrpSpPr>
          <p:cNvPr id="4" name="グループ化 3">
            <a:extLst>
              <a:ext uri="{FF2B5EF4-FFF2-40B4-BE49-F238E27FC236}">
                <a16:creationId xmlns:a16="http://schemas.microsoft.com/office/drawing/2014/main" id="{E59935B4-8A58-8A04-7058-F238B42DCC9D}"/>
              </a:ext>
            </a:extLst>
          </p:cNvPr>
          <p:cNvGrpSpPr/>
          <p:nvPr/>
        </p:nvGrpSpPr>
        <p:grpSpPr>
          <a:xfrm>
            <a:off x="5333476" y="2609695"/>
            <a:ext cx="3960000" cy="378023"/>
            <a:chOff x="597599" y="3611405"/>
            <a:chExt cx="3960000" cy="223896"/>
          </a:xfrm>
        </p:grpSpPr>
        <p:sp>
          <p:nvSpPr>
            <p:cNvPr id="7" name="正方形/長方形 6">
              <a:extLst>
                <a:ext uri="{FF2B5EF4-FFF2-40B4-BE49-F238E27FC236}">
                  <a16:creationId xmlns:a16="http://schemas.microsoft.com/office/drawing/2014/main" id="{30C37F43-FF8A-4373-D2FA-C07C4B3D3F3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スタートアップ・エコシステムに対する解像度が十分か</a:t>
              </a:r>
              <a:endParaRPr kumimoji="1" lang="en-US" altLang="ja-JP" sz="1100">
                <a:latin typeface="Yu Gothic UI" panose="020B0500000000000000" pitchFamily="50" charset="-128"/>
                <a:ea typeface="Yu Gothic UI" panose="020B0500000000000000" pitchFamily="50" charset="-128"/>
              </a:endParaRPr>
            </a:p>
          </p:txBody>
        </p:sp>
        <p:sp>
          <p:nvSpPr>
            <p:cNvPr id="14" name="正方形/長方形 13">
              <a:extLst>
                <a:ext uri="{FF2B5EF4-FFF2-40B4-BE49-F238E27FC236}">
                  <a16:creationId xmlns:a16="http://schemas.microsoft.com/office/drawing/2014/main" id="{92C9DC92-24AD-5777-5904-AA852F9CC225}"/>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spTree>
    <p:extLst>
      <p:ext uri="{BB962C8B-B14F-4D97-AF65-F5344CB8AC3E}">
        <p14:creationId xmlns:p14="http://schemas.microsoft.com/office/powerpoint/2010/main" val="115101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吹き出し: 四角形 39">
            <a:extLst>
              <a:ext uri="{FF2B5EF4-FFF2-40B4-BE49-F238E27FC236}">
                <a16:creationId xmlns:a16="http://schemas.microsoft.com/office/drawing/2014/main" id="{B91A1941-F7F7-D2E6-A324-3460DFD7F7AF}"/>
              </a:ext>
            </a:extLst>
          </p:cNvPr>
          <p:cNvSpPr/>
          <p:nvPr/>
        </p:nvSpPr>
        <p:spPr bwMode="gray">
          <a:xfrm>
            <a:off x="415925" y="2418399"/>
            <a:ext cx="4357688" cy="3907580"/>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108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en-US" altLang="ja-JP" sz="1400" b="1" u="sng" dirty="0">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参考フォーマット</a:t>
            </a:r>
            <a:endParaRPr kumimoji="1" lang="en-US" altLang="ja-JP" sz="1400" dirty="0">
              <a:solidFill>
                <a:prstClr val="black"/>
              </a:solidFill>
              <a:latin typeface="Yu Gothic UI" panose="020B0500000000000000" pitchFamily="50" charset="-128"/>
              <a:ea typeface="Yu Gothic UI" panose="020B0500000000000000" pitchFamily="50" charset="-128"/>
            </a:endParaRPr>
          </a:p>
        </p:txBody>
      </p:sp>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7</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本取組の新規性</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764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2" name="正方形/長方形 21">
            <a:extLst>
              <a:ext uri="{FF2B5EF4-FFF2-40B4-BE49-F238E27FC236}">
                <a16:creationId xmlns:a16="http://schemas.microsoft.com/office/drawing/2014/main" id="{6511473F-1492-2343-BEB6-86042E34BDEF}"/>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11" name="グループ化 10">
            <a:extLst>
              <a:ext uri="{FF2B5EF4-FFF2-40B4-BE49-F238E27FC236}">
                <a16:creationId xmlns:a16="http://schemas.microsoft.com/office/drawing/2014/main" id="{C34D70BC-7AA4-511D-9E0B-1B4C366E5C0B}"/>
              </a:ext>
            </a:extLst>
          </p:cNvPr>
          <p:cNvGrpSpPr/>
          <p:nvPr/>
        </p:nvGrpSpPr>
        <p:grpSpPr>
          <a:xfrm>
            <a:off x="5333391" y="1352577"/>
            <a:ext cx="3960000" cy="378023"/>
            <a:chOff x="5333391" y="1352577"/>
            <a:chExt cx="3960000" cy="378023"/>
          </a:xfrm>
        </p:grpSpPr>
        <p:sp>
          <p:nvSpPr>
            <p:cNvPr id="32" name="正方形/長方形 31">
              <a:extLst>
                <a:ext uri="{FF2B5EF4-FFF2-40B4-BE49-F238E27FC236}">
                  <a16:creationId xmlns:a16="http://schemas.microsoft.com/office/drawing/2014/main" id="{BDE24A21-0C45-50AC-74A1-60CC8B8D9B25}"/>
                </a:ext>
              </a:extLst>
            </p:cNvPr>
            <p:cNvSpPr/>
            <p:nvPr/>
          </p:nvSpPr>
          <p:spPr bwMode="gray">
            <a:xfrm>
              <a:off x="6377390" y="1352577"/>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33" name="正方形/長方形 32">
              <a:extLst>
                <a:ext uri="{FF2B5EF4-FFF2-40B4-BE49-F238E27FC236}">
                  <a16:creationId xmlns:a16="http://schemas.microsoft.com/office/drawing/2014/main" id="{1B52F4B0-C8A3-EE58-CE17-B0FBB126DDDE}"/>
                </a:ext>
              </a:extLst>
            </p:cNvPr>
            <p:cNvSpPr/>
            <p:nvPr/>
          </p:nvSpPr>
          <p:spPr bwMode="gray">
            <a:xfrm>
              <a:off x="5333391" y="1352582"/>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9" name="グループ化 8">
            <a:extLst>
              <a:ext uri="{FF2B5EF4-FFF2-40B4-BE49-F238E27FC236}">
                <a16:creationId xmlns:a16="http://schemas.microsoft.com/office/drawing/2014/main" id="{F7944971-14B5-8AF5-487A-45DF41FA07DA}"/>
              </a:ext>
            </a:extLst>
          </p:cNvPr>
          <p:cNvGrpSpPr/>
          <p:nvPr/>
        </p:nvGrpSpPr>
        <p:grpSpPr>
          <a:xfrm>
            <a:off x="5333391" y="1790983"/>
            <a:ext cx="3960000" cy="378023"/>
            <a:chOff x="5333391" y="1790203"/>
            <a:chExt cx="3960000" cy="378023"/>
          </a:xfrm>
        </p:grpSpPr>
        <p:sp>
          <p:nvSpPr>
            <p:cNvPr id="30" name="正方形/長方形 29">
              <a:extLst>
                <a:ext uri="{FF2B5EF4-FFF2-40B4-BE49-F238E27FC236}">
                  <a16:creationId xmlns:a16="http://schemas.microsoft.com/office/drawing/2014/main" id="{5EA2DBF3-E197-1684-7787-C55B0D287654}"/>
                </a:ext>
              </a:extLst>
            </p:cNvPr>
            <p:cNvSpPr/>
            <p:nvPr/>
          </p:nvSpPr>
          <p:spPr bwMode="gray">
            <a:xfrm>
              <a:off x="6377390" y="1790203"/>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スタートアップ・エコシステムに対する解像度が十分か</a:t>
              </a:r>
              <a:endParaRPr kumimoji="1" lang="en-US" altLang="ja-JP" sz="1100">
                <a:latin typeface="Yu Gothic UI" panose="020B0500000000000000" pitchFamily="50" charset="-128"/>
                <a:ea typeface="Yu Gothic UI" panose="020B0500000000000000" pitchFamily="50" charset="-128"/>
              </a:endParaRPr>
            </a:p>
          </p:txBody>
        </p:sp>
        <p:sp>
          <p:nvSpPr>
            <p:cNvPr id="31" name="正方形/長方形 30">
              <a:extLst>
                <a:ext uri="{FF2B5EF4-FFF2-40B4-BE49-F238E27FC236}">
                  <a16:creationId xmlns:a16="http://schemas.microsoft.com/office/drawing/2014/main" id="{BD2707FE-9C9C-3E50-618D-0A27FADF4AF4}"/>
                </a:ext>
              </a:extLst>
            </p:cNvPr>
            <p:cNvSpPr/>
            <p:nvPr/>
          </p:nvSpPr>
          <p:spPr bwMode="gray">
            <a:xfrm>
              <a:off x="5333391" y="1790208"/>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4" name="グループ化 3">
            <a:extLst>
              <a:ext uri="{FF2B5EF4-FFF2-40B4-BE49-F238E27FC236}">
                <a16:creationId xmlns:a16="http://schemas.microsoft.com/office/drawing/2014/main" id="{5A62D757-5D68-8CDC-C4B1-B6439C2A253A}"/>
              </a:ext>
            </a:extLst>
          </p:cNvPr>
          <p:cNvGrpSpPr/>
          <p:nvPr/>
        </p:nvGrpSpPr>
        <p:grpSpPr>
          <a:xfrm>
            <a:off x="5333391" y="2229389"/>
            <a:ext cx="3960000" cy="378023"/>
            <a:chOff x="5333391" y="2227828"/>
            <a:chExt cx="3960000" cy="378023"/>
          </a:xfrm>
        </p:grpSpPr>
        <p:sp>
          <p:nvSpPr>
            <p:cNvPr id="28" name="正方形/長方形 27">
              <a:extLst>
                <a:ext uri="{FF2B5EF4-FFF2-40B4-BE49-F238E27FC236}">
                  <a16:creationId xmlns:a16="http://schemas.microsoft.com/office/drawing/2014/main" id="{9A69D586-E023-B98C-641F-033AB8A5086C}"/>
                </a:ext>
              </a:extLst>
            </p:cNvPr>
            <p:cNvSpPr/>
            <p:nvPr/>
          </p:nvSpPr>
          <p:spPr bwMode="gray">
            <a:xfrm>
              <a:off x="6377390" y="2227828"/>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1100">
                  <a:latin typeface="Yu Gothic UI" panose="020B0500000000000000" pitchFamily="50" charset="-128"/>
                  <a:ea typeface="Yu Gothic UI" panose="020B0500000000000000" pitchFamily="50" charset="-128"/>
                </a:rPr>
                <a:t>新規性や独自性があるか</a:t>
              </a:r>
              <a:endParaRPr kumimoji="1" lang="en-US" altLang="ja-JP" sz="1100">
                <a:latin typeface="Yu Gothic UI" panose="020B0500000000000000" pitchFamily="50" charset="-128"/>
                <a:ea typeface="Yu Gothic UI" panose="020B0500000000000000" pitchFamily="50" charset="-128"/>
              </a:endParaRPr>
            </a:p>
          </p:txBody>
        </p:sp>
        <p:sp>
          <p:nvSpPr>
            <p:cNvPr id="29" name="正方形/長方形 28">
              <a:extLst>
                <a:ext uri="{FF2B5EF4-FFF2-40B4-BE49-F238E27FC236}">
                  <a16:creationId xmlns:a16="http://schemas.microsoft.com/office/drawing/2014/main" id="{45D99DE0-102F-FFF3-CE73-D54D176B1B98}"/>
                </a:ext>
              </a:extLst>
            </p:cNvPr>
            <p:cNvSpPr/>
            <p:nvPr/>
          </p:nvSpPr>
          <p:spPr bwMode="gray">
            <a:xfrm>
              <a:off x="5333391" y="2227833"/>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sp>
        <p:nvSpPr>
          <p:cNvPr id="40" name="吹き出し: 四角形 39">
            <a:extLst>
              <a:ext uri="{FF2B5EF4-FFF2-40B4-BE49-F238E27FC236}">
                <a16:creationId xmlns:a16="http://schemas.microsoft.com/office/drawing/2014/main" id="{900D17A6-1D4C-6F3F-66AB-A1796DCA3EC3}"/>
              </a:ext>
            </a:extLst>
          </p:cNvPr>
          <p:cNvSpPr/>
          <p:nvPr/>
        </p:nvSpPr>
        <p:spPr bwMode="gray">
          <a:xfrm>
            <a:off x="1641439" y="961236"/>
            <a:ext cx="3389900" cy="1146084"/>
          </a:xfrm>
          <a:prstGeom prst="wedgeRectCallout">
            <a:avLst>
              <a:gd name="adj1" fmla="val -67110"/>
              <a:gd name="adj2" fmla="val -44697"/>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指定フォーマット：なし（自由記載）</a:t>
            </a:r>
            <a:r>
              <a:rPr kumimoji="1" lang="en-US" altLang="ja-JP" sz="1400" dirty="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dirty="0">
              <a:solidFill>
                <a:prstClr val="black"/>
              </a:solidFill>
              <a:latin typeface="Yu Gothic UI" panose="020B0500000000000000" pitchFamily="50" charset="-128"/>
              <a:ea typeface="Yu Gothic UI" panose="020B0500000000000000" pitchFamily="50" charset="-128"/>
            </a:endParaRPr>
          </a:p>
        </p:txBody>
      </p:sp>
      <p:grpSp>
        <p:nvGrpSpPr>
          <p:cNvPr id="41" name="グループ化 40">
            <a:extLst>
              <a:ext uri="{FF2B5EF4-FFF2-40B4-BE49-F238E27FC236}">
                <a16:creationId xmlns:a16="http://schemas.microsoft.com/office/drawing/2014/main" id="{1CBED0E9-949C-7D65-76B0-26E1966B6957}"/>
              </a:ext>
            </a:extLst>
          </p:cNvPr>
          <p:cNvGrpSpPr/>
          <p:nvPr/>
        </p:nvGrpSpPr>
        <p:grpSpPr>
          <a:xfrm>
            <a:off x="5136794" y="3664674"/>
            <a:ext cx="4353195" cy="2644051"/>
            <a:chOff x="5136794" y="3451834"/>
            <a:chExt cx="4353195" cy="2644051"/>
          </a:xfrm>
        </p:grpSpPr>
        <p:sp>
          <p:nvSpPr>
            <p:cNvPr id="42" name="正方形/長方形 41">
              <a:extLst>
                <a:ext uri="{FF2B5EF4-FFF2-40B4-BE49-F238E27FC236}">
                  <a16:creationId xmlns:a16="http://schemas.microsoft.com/office/drawing/2014/main" id="{80AD4F88-C685-52DC-16A5-C95C97762A07}"/>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取り組みたい課題に対するアプローチとして、提案する取組内容が ①代表事業者にとって および ②スタートアップ・エコシステムにとって </a:t>
              </a:r>
              <a:r>
                <a:rPr kumimoji="1" lang="ja-JP" altLang="en-US" sz="1200" b="1">
                  <a:latin typeface="Yu Gothic UI" panose="020B0500000000000000" pitchFamily="50" charset="-128"/>
                  <a:ea typeface="Yu Gothic UI" panose="020B0500000000000000" pitchFamily="50" charset="-128"/>
                </a:rPr>
                <a:t>どのような新規性があるか</a:t>
              </a:r>
              <a:r>
                <a:rPr kumimoji="1" lang="ja-JP" altLang="en-US" sz="1200">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提案取組やコンセプトの独自性（活用するアセット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強み等を含む）</a:t>
              </a:r>
              <a:r>
                <a:rPr kumimoji="1" lang="ja-JP" altLang="en-US" sz="1200">
                  <a:latin typeface="Yu Gothic UI" panose="020B0500000000000000" pitchFamily="50" charset="-128"/>
                  <a:ea typeface="Yu Gothic UI" panose="020B0500000000000000" pitchFamily="50" charset="-128"/>
                </a:rPr>
                <a:t>についてそれぞれ記載ください</a:t>
              </a:r>
            </a:p>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代表事業者にとっての提案取組の新規性</a:t>
              </a:r>
              <a:br>
                <a:rPr kumimoji="1" lang="en-US" altLang="ja-JP" sz="1200">
                  <a:latin typeface="Yu Gothic UI" panose="020B0500000000000000" pitchFamily="50" charset="-128"/>
                  <a:ea typeface="Yu Gothic UI" panose="020B0500000000000000" pitchFamily="50" charset="-128"/>
                </a:rPr>
              </a:br>
              <a:r>
                <a:rPr kumimoji="1" lang="ja-JP" altLang="en-US" sz="1200">
                  <a:latin typeface="Yu Gothic UI" panose="020B0500000000000000" pitchFamily="50" charset="-128"/>
                  <a:ea typeface="Yu Gothic UI" panose="020B0500000000000000" pitchFamily="50" charset="-128"/>
                </a:rPr>
                <a:t>⇒ 既存取組との棲み分け、違いについて記載ください</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社会全体にとっての提案取組の新規性</a:t>
              </a:r>
              <a:endParaRPr kumimoji="1" lang="en-US" altLang="ja-JP" sz="1200">
                <a:latin typeface="Yu Gothic UI" panose="020B0500000000000000" pitchFamily="50" charset="-128"/>
                <a:ea typeface="Yu Gothic UI" panose="020B0500000000000000" pitchFamily="50" charset="-128"/>
              </a:endParaRPr>
            </a:p>
          </p:txBody>
        </p:sp>
        <p:sp>
          <p:nvSpPr>
            <p:cNvPr id="43" name="正方形/長方形 42">
              <a:extLst>
                <a:ext uri="{FF2B5EF4-FFF2-40B4-BE49-F238E27FC236}">
                  <a16:creationId xmlns:a16="http://schemas.microsoft.com/office/drawing/2014/main" id="{B8B6F157-CE37-A388-5EBD-97298EEFC73E}"/>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grpSp>
        <p:nvGrpSpPr>
          <p:cNvPr id="6" name="グループ化 5">
            <a:extLst>
              <a:ext uri="{FF2B5EF4-FFF2-40B4-BE49-F238E27FC236}">
                <a16:creationId xmlns:a16="http://schemas.microsoft.com/office/drawing/2014/main" id="{2DE67445-1910-66C5-DC0A-49CA975E2147}"/>
              </a:ext>
            </a:extLst>
          </p:cNvPr>
          <p:cNvGrpSpPr/>
          <p:nvPr/>
        </p:nvGrpSpPr>
        <p:grpSpPr>
          <a:xfrm>
            <a:off x="5333391" y="2667794"/>
            <a:ext cx="3960000" cy="378023"/>
            <a:chOff x="5333391" y="2227828"/>
            <a:chExt cx="3960000" cy="378023"/>
          </a:xfrm>
        </p:grpSpPr>
        <p:sp>
          <p:nvSpPr>
            <p:cNvPr id="7" name="正方形/長方形 6">
              <a:extLst>
                <a:ext uri="{FF2B5EF4-FFF2-40B4-BE49-F238E27FC236}">
                  <a16:creationId xmlns:a16="http://schemas.microsoft.com/office/drawing/2014/main" id="{DF71FDA4-B6E2-E0FA-BA1A-320868347464}"/>
                </a:ext>
              </a:extLst>
            </p:cNvPr>
            <p:cNvSpPr/>
            <p:nvPr/>
          </p:nvSpPr>
          <p:spPr bwMode="gray">
            <a:xfrm>
              <a:off x="6377390" y="2227828"/>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1100">
                  <a:latin typeface="Yu Gothic UI" panose="020B0500000000000000" pitchFamily="50" charset="-128"/>
                  <a:ea typeface="Yu Gothic UI" panose="020B0500000000000000" pitchFamily="50" charset="-128"/>
                </a:rPr>
                <a:t>アセットや強みを生かした取組となっているか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8" name="正方形/長方形 7">
              <a:extLst>
                <a:ext uri="{FF2B5EF4-FFF2-40B4-BE49-F238E27FC236}">
                  <a16:creationId xmlns:a16="http://schemas.microsoft.com/office/drawing/2014/main" id="{77678B7F-63B6-87F3-3974-DDEE721EC3A0}"/>
                </a:ext>
              </a:extLst>
            </p:cNvPr>
            <p:cNvSpPr/>
            <p:nvPr/>
          </p:nvSpPr>
          <p:spPr bwMode="gray">
            <a:xfrm>
              <a:off x="5333391" y="2227833"/>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19" name="グループ化 18">
            <a:extLst>
              <a:ext uri="{FF2B5EF4-FFF2-40B4-BE49-F238E27FC236}">
                <a16:creationId xmlns:a16="http://schemas.microsoft.com/office/drawing/2014/main" id="{9A3BDBE0-2350-833A-C17E-06744EFC32CF}"/>
              </a:ext>
            </a:extLst>
          </p:cNvPr>
          <p:cNvGrpSpPr/>
          <p:nvPr/>
        </p:nvGrpSpPr>
        <p:grpSpPr>
          <a:xfrm>
            <a:off x="613862" y="3066563"/>
            <a:ext cx="1659837" cy="3168021"/>
            <a:chOff x="844523" y="3140705"/>
            <a:chExt cx="1659837" cy="3168021"/>
          </a:xfrm>
        </p:grpSpPr>
        <p:sp>
          <p:nvSpPr>
            <p:cNvPr id="13" name="正方形/長方形 12">
              <a:extLst>
                <a:ext uri="{FF2B5EF4-FFF2-40B4-BE49-F238E27FC236}">
                  <a16:creationId xmlns:a16="http://schemas.microsoft.com/office/drawing/2014/main" id="{B32B1263-BC28-CD86-98C8-366D66DC21FB}"/>
                </a:ext>
              </a:extLst>
            </p:cNvPr>
            <p:cNvSpPr/>
            <p:nvPr/>
          </p:nvSpPr>
          <p:spPr>
            <a:xfrm>
              <a:off x="844523" y="4832777"/>
              <a:ext cx="1659837" cy="147594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tx1"/>
                  </a:solidFill>
                  <a:latin typeface="Yu Gothic UI" panose="020B0500000000000000" pitchFamily="50" charset="-128"/>
                  <a:ea typeface="Yu Gothic UI" panose="020B0500000000000000" pitchFamily="50" charset="-128"/>
                </a:rPr>
                <a:t>組み合わせる</a:t>
              </a:r>
              <a:endParaRPr kumimoji="1" lang="en-US" altLang="ja-JP" sz="1400">
                <a:solidFill>
                  <a:schemeClr val="tx1"/>
                </a:solidFill>
                <a:latin typeface="Yu Gothic UI" panose="020B0500000000000000" pitchFamily="50" charset="-128"/>
                <a:ea typeface="Yu Gothic UI" panose="020B0500000000000000" pitchFamily="50" charset="-128"/>
              </a:endParaRPr>
            </a:p>
            <a:p>
              <a:pPr algn="ctr"/>
              <a:r>
                <a:rPr kumimoji="1" lang="ja-JP" altLang="en-US" sz="1400">
                  <a:solidFill>
                    <a:schemeClr val="tx1"/>
                  </a:solidFill>
                  <a:latin typeface="Yu Gothic UI" panose="020B0500000000000000" pitchFamily="50" charset="-128"/>
                  <a:ea typeface="Yu Gothic UI" panose="020B0500000000000000" pitchFamily="50" charset="-128"/>
                </a:rPr>
                <a:t>これまでの取組</a:t>
              </a:r>
            </a:p>
          </p:txBody>
        </p:sp>
        <p:sp>
          <p:nvSpPr>
            <p:cNvPr id="14" name="正方形/長方形 13">
              <a:extLst>
                <a:ext uri="{FF2B5EF4-FFF2-40B4-BE49-F238E27FC236}">
                  <a16:creationId xmlns:a16="http://schemas.microsoft.com/office/drawing/2014/main" id="{BEE70E48-AA69-530E-0CF5-1FAB53638D43}"/>
                </a:ext>
              </a:extLst>
            </p:cNvPr>
            <p:cNvSpPr/>
            <p:nvPr/>
          </p:nvSpPr>
          <p:spPr>
            <a:xfrm>
              <a:off x="844523" y="3651391"/>
              <a:ext cx="1659837" cy="116413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rgbClr val="43B02A"/>
                  </a:solidFill>
                  <a:latin typeface="Yu Gothic UI" panose="020B0500000000000000" pitchFamily="50" charset="-128"/>
                  <a:ea typeface="Yu Gothic UI" panose="020B0500000000000000" pitchFamily="50" charset="-128"/>
                </a:rPr>
                <a:t>協定事業における</a:t>
              </a:r>
              <a:endParaRPr lang="en-US" altLang="ja-JP" sz="1400" b="1">
                <a:solidFill>
                  <a:srgbClr val="43B02A"/>
                </a:solidFill>
                <a:latin typeface="Yu Gothic UI" panose="020B0500000000000000" pitchFamily="50" charset="-128"/>
                <a:ea typeface="Yu Gothic UI" panose="020B0500000000000000" pitchFamily="50" charset="-128"/>
              </a:endParaRPr>
            </a:p>
            <a:p>
              <a:pPr algn="ctr"/>
              <a:r>
                <a:rPr lang="ja-JP" altLang="en-US" sz="1400" b="1">
                  <a:solidFill>
                    <a:srgbClr val="43B02A"/>
                  </a:solidFill>
                  <a:latin typeface="Yu Gothic UI" panose="020B0500000000000000" pitchFamily="50" charset="-128"/>
                  <a:ea typeface="Yu Gothic UI" panose="020B0500000000000000" pitchFamily="50" charset="-128"/>
                </a:rPr>
                <a:t>追加・拡充</a:t>
              </a:r>
              <a:r>
                <a:rPr kumimoji="1" lang="ja-JP" altLang="en-US" sz="1400" b="1">
                  <a:solidFill>
                    <a:srgbClr val="43B02A"/>
                  </a:solidFill>
                  <a:latin typeface="Yu Gothic UI" panose="020B0500000000000000" pitchFamily="50" charset="-128"/>
                  <a:ea typeface="Yu Gothic UI" panose="020B0500000000000000" pitchFamily="50" charset="-128"/>
                </a:rPr>
                <a:t>部分</a:t>
              </a:r>
              <a:br>
                <a:rPr kumimoji="1" lang="en-US" altLang="ja-JP" sz="1400" b="1">
                  <a:solidFill>
                    <a:srgbClr val="43B02A"/>
                  </a:solidFill>
                  <a:latin typeface="Yu Gothic UI" panose="020B0500000000000000" pitchFamily="50" charset="-128"/>
                  <a:ea typeface="Yu Gothic UI" panose="020B0500000000000000" pitchFamily="50" charset="-128"/>
                </a:rPr>
              </a:br>
              <a:r>
                <a:rPr kumimoji="1" lang="ja-JP" altLang="en-US" sz="1400" b="1">
                  <a:solidFill>
                    <a:srgbClr val="43B02A"/>
                  </a:solidFill>
                  <a:latin typeface="Yu Gothic UI" panose="020B0500000000000000" pitchFamily="50" charset="-128"/>
                  <a:ea typeface="Yu Gothic UI" panose="020B0500000000000000" pitchFamily="50" charset="-128"/>
                </a:rPr>
                <a:t>（協定金の使途）</a:t>
              </a:r>
            </a:p>
          </p:txBody>
        </p:sp>
        <p:sp>
          <p:nvSpPr>
            <p:cNvPr id="15" name="タイトル 8">
              <a:extLst>
                <a:ext uri="{FF2B5EF4-FFF2-40B4-BE49-F238E27FC236}">
                  <a16:creationId xmlns:a16="http://schemas.microsoft.com/office/drawing/2014/main" id="{1868A8E7-F774-3C61-1959-960F35BB07F7}"/>
                </a:ext>
              </a:extLst>
            </p:cNvPr>
            <p:cNvSpPr txBox="1">
              <a:spLocks/>
            </p:cNvSpPr>
            <p:nvPr/>
          </p:nvSpPr>
          <p:spPr bwMode="gray">
            <a:xfrm>
              <a:off x="918441" y="3140705"/>
              <a:ext cx="1512000" cy="477610"/>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defRPr>
              </a:lvl1pPr>
            </a:lstStyle>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既存事業と</a:t>
              </a:r>
              <a:endParaRPr lang="en-US" altLang="ja-JP" sz="1200">
                <a:latin typeface="Yu Gothic UI" panose="020B0500000000000000" pitchFamily="50" charset="-128"/>
                <a:ea typeface="Yu Gothic UI" panose="020B0500000000000000" pitchFamily="50" charset="-128"/>
                <a:sym typeface="+mj-lt"/>
              </a:endParaRPr>
            </a:p>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組み合わせを行う場合</a:t>
              </a:r>
            </a:p>
          </p:txBody>
        </p:sp>
      </p:grpSp>
      <p:grpSp>
        <p:nvGrpSpPr>
          <p:cNvPr id="24" name="グループ化 23">
            <a:extLst>
              <a:ext uri="{FF2B5EF4-FFF2-40B4-BE49-F238E27FC236}">
                <a16:creationId xmlns:a16="http://schemas.microsoft.com/office/drawing/2014/main" id="{60E686B8-F5E0-CD1B-6B75-A45FB3859621}"/>
              </a:ext>
            </a:extLst>
          </p:cNvPr>
          <p:cNvGrpSpPr/>
          <p:nvPr/>
        </p:nvGrpSpPr>
        <p:grpSpPr>
          <a:xfrm>
            <a:off x="2888059" y="3066563"/>
            <a:ext cx="1659837" cy="3168021"/>
            <a:chOff x="2912773" y="3140705"/>
            <a:chExt cx="1659837" cy="3168021"/>
          </a:xfrm>
        </p:grpSpPr>
        <p:sp>
          <p:nvSpPr>
            <p:cNvPr id="16" name="正方形/長方形 15">
              <a:extLst>
                <a:ext uri="{FF2B5EF4-FFF2-40B4-BE49-F238E27FC236}">
                  <a16:creationId xmlns:a16="http://schemas.microsoft.com/office/drawing/2014/main" id="{0B9CA028-9EBF-A606-57CC-5CEDE6C56FFB}"/>
                </a:ext>
              </a:extLst>
            </p:cNvPr>
            <p:cNvSpPr/>
            <p:nvPr/>
          </p:nvSpPr>
          <p:spPr>
            <a:xfrm>
              <a:off x="2913010" y="3651392"/>
              <a:ext cx="1659600" cy="1475949"/>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rgbClr val="43B02A"/>
                  </a:solidFill>
                  <a:latin typeface="Yu Gothic UI" panose="020B0500000000000000" pitchFamily="50" charset="-128"/>
                  <a:ea typeface="Yu Gothic UI" panose="020B0500000000000000" pitchFamily="50" charset="-128"/>
                </a:rPr>
                <a:t>協定事業の取組</a:t>
              </a:r>
              <a:br>
                <a:rPr kumimoji="1" lang="en-US" altLang="ja-JP" sz="1400" b="1">
                  <a:solidFill>
                    <a:srgbClr val="43B02A"/>
                  </a:solidFill>
                  <a:latin typeface="Yu Gothic UI" panose="020B0500000000000000" pitchFamily="50" charset="-128"/>
                  <a:ea typeface="Yu Gothic UI" panose="020B0500000000000000" pitchFamily="50" charset="-128"/>
                </a:rPr>
              </a:br>
              <a:r>
                <a:rPr kumimoji="1" lang="ja-JP" altLang="en-US" sz="1400" b="1">
                  <a:solidFill>
                    <a:srgbClr val="43B02A"/>
                  </a:solidFill>
                  <a:latin typeface="Yu Gothic UI" panose="020B0500000000000000" pitchFamily="50" charset="-128"/>
                  <a:ea typeface="Yu Gothic UI" panose="020B0500000000000000" pitchFamily="50" charset="-128"/>
                </a:rPr>
                <a:t>（他取組との差異・差分を記載）</a:t>
              </a:r>
            </a:p>
          </p:txBody>
        </p:sp>
        <p:sp>
          <p:nvSpPr>
            <p:cNvPr id="17" name="タイトル 8">
              <a:extLst>
                <a:ext uri="{FF2B5EF4-FFF2-40B4-BE49-F238E27FC236}">
                  <a16:creationId xmlns:a16="http://schemas.microsoft.com/office/drawing/2014/main" id="{B69D4C3B-A0BD-682F-7259-006B486AF2DF}"/>
                </a:ext>
              </a:extLst>
            </p:cNvPr>
            <p:cNvSpPr txBox="1">
              <a:spLocks/>
            </p:cNvSpPr>
            <p:nvPr/>
          </p:nvSpPr>
          <p:spPr bwMode="gray">
            <a:xfrm>
              <a:off x="2986810" y="3140705"/>
              <a:ext cx="1512000" cy="477610"/>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defRPr>
              </a:lvl1pPr>
            </a:lstStyle>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既存事業とは</a:t>
              </a:r>
              <a:endParaRPr lang="en-US" altLang="ja-JP" sz="1200">
                <a:latin typeface="Yu Gothic UI" panose="020B0500000000000000" pitchFamily="50" charset="-128"/>
                <a:ea typeface="Yu Gothic UI" panose="020B0500000000000000" pitchFamily="50" charset="-128"/>
                <a:sym typeface="+mj-lt"/>
              </a:endParaRPr>
            </a:p>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別の取組を行う場合</a:t>
              </a:r>
            </a:p>
          </p:txBody>
        </p:sp>
        <p:sp>
          <p:nvSpPr>
            <p:cNvPr id="21" name="正方形/長方形 20">
              <a:extLst>
                <a:ext uri="{FF2B5EF4-FFF2-40B4-BE49-F238E27FC236}">
                  <a16:creationId xmlns:a16="http://schemas.microsoft.com/office/drawing/2014/main" id="{BCB0BF05-A9F3-1AFA-B96B-E021AC1F8920}"/>
                </a:ext>
              </a:extLst>
            </p:cNvPr>
            <p:cNvSpPr/>
            <p:nvPr/>
          </p:nvSpPr>
          <p:spPr>
            <a:xfrm>
              <a:off x="2912773" y="5461686"/>
              <a:ext cx="1659837" cy="8470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tx1"/>
                  </a:solidFill>
                  <a:latin typeface="Yu Gothic UI" panose="020B0500000000000000" pitchFamily="50" charset="-128"/>
                  <a:ea typeface="Yu Gothic UI" panose="020B0500000000000000" pitchFamily="50" charset="-128"/>
                </a:rPr>
                <a:t>これまでの取組</a:t>
              </a:r>
              <a:endParaRPr kumimoji="1" lang="en-US" altLang="ja-JP" sz="1400">
                <a:solidFill>
                  <a:schemeClr val="tx1"/>
                </a:solidFill>
                <a:latin typeface="Yu Gothic UI" panose="020B0500000000000000" pitchFamily="50" charset="-128"/>
                <a:ea typeface="Yu Gothic UI" panose="020B0500000000000000" pitchFamily="50" charset="-128"/>
              </a:endParaRPr>
            </a:p>
            <a:p>
              <a:pPr algn="ctr"/>
              <a:r>
                <a:rPr kumimoji="1" lang="ja-JP" altLang="en-US" sz="1400">
                  <a:solidFill>
                    <a:schemeClr val="tx1"/>
                  </a:solidFill>
                  <a:latin typeface="Yu Gothic UI" panose="020B0500000000000000" pitchFamily="50" charset="-128"/>
                  <a:ea typeface="Yu Gothic UI" panose="020B0500000000000000" pitchFamily="50" charset="-128"/>
                </a:rPr>
                <a:t>（実績等を記載）</a:t>
              </a:r>
            </a:p>
          </p:txBody>
        </p:sp>
        <p:sp>
          <p:nvSpPr>
            <p:cNvPr id="23" name="二等辺三角形 22">
              <a:extLst>
                <a:ext uri="{FF2B5EF4-FFF2-40B4-BE49-F238E27FC236}">
                  <a16:creationId xmlns:a16="http://schemas.microsoft.com/office/drawing/2014/main" id="{B837E3A9-13E0-B60C-5680-BBBC0D1C8994}"/>
                </a:ext>
              </a:extLst>
            </p:cNvPr>
            <p:cNvSpPr/>
            <p:nvPr/>
          </p:nvSpPr>
          <p:spPr bwMode="gray">
            <a:xfrm>
              <a:off x="3308701" y="5201608"/>
              <a:ext cx="867980" cy="169200"/>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grpSp>
      <p:sp>
        <p:nvSpPr>
          <p:cNvPr id="26" name="正方形/長方形 25">
            <a:extLst>
              <a:ext uri="{FF2B5EF4-FFF2-40B4-BE49-F238E27FC236}">
                <a16:creationId xmlns:a16="http://schemas.microsoft.com/office/drawing/2014/main" id="{E9F584B4-F23A-5ACD-E2E0-00A47D77F6C9}"/>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623275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8</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協定事業の企画内容：全体像</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276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C8053B0F-6C00-381E-F0A2-B3764060388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指定フォーマット：なし（自由記載）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A521F4F3-FE8E-4611-4908-947550AD46B2}"/>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23" name="グループ化 22">
            <a:extLst>
              <a:ext uri="{FF2B5EF4-FFF2-40B4-BE49-F238E27FC236}">
                <a16:creationId xmlns:a16="http://schemas.microsoft.com/office/drawing/2014/main" id="{B86367DA-A684-B160-E7D3-3C2BB265B741}"/>
              </a:ext>
            </a:extLst>
          </p:cNvPr>
          <p:cNvGrpSpPr/>
          <p:nvPr/>
        </p:nvGrpSpPr>
        <p:grpSpPr>
          <a:xfrm>
            <a:off x="5333475" y="1291675"/>
            <a:ext cx="3960001" cy="1261738"/>
            <a:chOff x="5333475" y="1291675"/>
            <a:chExt cx="3960001" cy="1261738"/>
          </a:xfrm>
        </p:grpSpPr>
        <p:grpSp>
          <p:nvGrpSpPr>
            <p:cNvPr id="24" name="グループ化 23">
              <a:extLst>
                <a:ext uri="{FF2B5EF4-FFF2-40B4-BE49-F238E27FC236}">
                  <a16:creationId xmlns:a16="http://schemas.microsoft.com/office/drawing/2014/main" id="{B3817D8C-FFC6-99F9-20E1-2C4756975390}"/>
                </a:ext>
              </a:extLst>
            </p:cNvPr>
            <p:cNvGrpSpPr/>
            <p:nvPr/>
          </p:nvGrpSpPr>
          <p:grpSpPr>
            <a:xfrm>
              <a:off x="5333476" y="1291675"/>
              <a:ext cx="3960000" cy="378023"/>
              <a:chOff x="597599" y="3611405"/>
              <a:chExt cx="3960000" cy="223896"/>
            </a:xfrm>
          </p:grpSpPr>
          <p:sp>
            <p:nvSpPr>
              <p:cNvPr id="34" name="正方形/長方形 33">
                <a:extLst>
                  <a:ext uri="{FF2B5EF4-FFF2-40B4-BE49-F238E27FC236}">
                    <a16:creationId xmlns:a16="http://schemas.microsoft.com/office/drawing/2014/main" id="{3C80D53A-77E8-A608-E70C-AD5395E072E4}"/>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35" name="正方形/長方形 34">
                <a:extLst>
                  <a:ext uri="{FF2B5EF4-FFF2-40B4-BE49-F238E27FC236}">
                    <a16:creationId xmlns:a16="http://schemas.microsoft.com/office/drawing/2014/main" id="{CED79121-779D-4BA6-8DF9-A1AF22A2351C}"/>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grpSp>
          <p:nvGrpSpPr>
            <p:cNvPr id="25" name="グループ化 24">
              <a:extLst>
                <a:ext uri="{FF2B5EF4-FFF2-40B4-BE49-F238E27FC236}">
                  <a16:creationId xmlns:a16="http://schemas.microsoft.com/office/drawing/2014/main" id="{B3AB46D5-660F-CA10-BD3D-7CDFB059678B}"/>
                </a:ext>
              </a:extLst>
            </p:cNvPr>
            <p:cNvGrpSpPr/>
            <p:nvPr/>
          </p:nvGrpSpPr>
          <p:grpSpPr>
            <a:xfrm>
              <a:off x="5333476" y="1729301"/>
              <a:ext cx="3960000" cy="378023"/>
              <a:chOff x="597599" y="3611405"/>
              <a:chExt cx="3960000" cy="223896"/>
            </a:xfrm>
          </p:grpSpPr>
          <p:sp>
            <p:nvSpPr>
              <p:cNvPr id="32" name="正方形/長方形 31">
                <a:extLst>
                  <a:ext uri="{FF2B5EF4-FFF2-40B4-BE49-F238E27FC236}">
                    <a16:creationId xmlns:a16="http://schemas.microsoft.com/office/drawing/2014/main" id="{823D69A1-1AE0-EC5C-61C2-2DF9C6B1B275}"/>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新規性や独自性があるか</a:t>
                </a:r>
                <a:endParaRPr kumimoji="1" lang="en-US" altLang="ja-JP" sz="1100">
                  <a:latin typeface="Yu Gothic UI" panose="020B0500000000000000" pitchFamily="50" charset="-128"/>
                  <a:ea typeface="Yu Gothic UI" panose="020B0500000000000000" pitchFamily="50" charset="-128"/>
                </a:endParaRPr>
              </a:p>
            </p:txBody>
          </p:sp>
          <p:sp>
            <p:nvSpPr>
              <p:cNvPr id="33" name="正方形/長方形 32">
                <a:extLst>
                  <a:ext uri="{FF2B5EF4-FFF2-40B4-BE49-F238E27FC236}">
                    <a16:creationId xmlns:a16="http://schemas.microsoft.com/office/drawing/2014/main" id="{779FA1FF-FA67-41F4-619A-4AFA4494C94F}"/>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grpSp>
          <p:nvGrpSpPr>
            <p:cNvPr id="27" name="グループ化 26">
              <a:extLst>
                <a:ext uri="{FF2B5EF4-FFF2-40B4-BE49-F238E27FC236}">
                  <a16:creationId xmlns:a16="http://schemas.microsoft.com/office/drawing/2014/main" id="{8C8E42E2-38CE-34C7-2BA7-B77A82B18810}"/>
                </a:ext>
              </a:extLst>
            </p:cNvPr>
            <p:cNvGrpSpPr/>
            <p:nvPr/>
          </p:nvGrpSpPr>
          <p:grpSpPr>
            <a:xfrm>
              <a:off x="5333475" y="2175390"/>
              <a:ext cx="3960000" cy="378023"/>
              <a:chOff x="597598" y="3357220"/>
              <a:chExt cx="3960000" cy="223896"/>
            </a:xfrm>
          </p:grpSpPr>
          <p:sp>
            <p:nvSpPr>
              <p:cNvPr id="28" name="正方形/長方形 27">
                <a:extLst>
                  <a:ext uri="{FF2B5EF4-FFF2-40B4-BE49-F238E27FC236}">
                    <a16:creationId xmlns:a16="http://schemas.microsoft.com/office/drawing/2014/main" id="{C77B0485-BF67-8D49-132A-B49F683B8889}"/>
                  </a:ext>
                </a:extLst>
              </p:cNvPr>
              <p:cNvSpPr/>
              <p:nvPr/>
            </p:nvSpPr>
            <p:spPr bwMode="gray">
              <a:xfrm>
                <a:off x="1641597" y="3357220"/>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a:t>
                </a:r>
                <a:r>
                  <a:rPr kumimoji="1" lang="en-US" altLang="ja-JP" sz="1100">
                    <a:latin typeface="Yu Gothic UI" panose="020B0500000000000000" pitchFamily="50" charset="-128"/>
                    <a:ea typeface="Yu Gothic UI" panose="020B0500000000000000" pitchFamily="50" charset="-128"/>
                  </a:rPr>
                  <a:t>10x10x10</a:t>
                </a:r>
                <a:r>
                  <a:rPr kumimoji="1" lang="ja-JP" altLang="en-US" sz="1100">
                    <a:latin typeface="Yu Gothic UI" panose="020B0500000000000000" pitchFamily="50" charset="-128"/>
                    <a:ea typeface="Yu Gothic UI" panose="020B0500000000000000" pitchFamily="50" charset="-128"/>
                  </a:rPr>
                  <a:t>」に資する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29" name="正方形/長方形 28">
                <a:extLst>
                  <a:ext uri="{FF2B5EF4-FFF2-40B4-BE49-F238E27FC236}">
                    <a16:creationId xmlns:a16="http://schemas.microsoft.com/office/drawing/2014/main" id="{F3496ECE-EA41-D6D0-6A82-5B12FC45D4C2}"/>
                  </a:ext>
                </a:extLst>
              </p:cNvPr>
              <p:cNvSpPr/>
              <p:nvPr/>
            </p:nvSpPr>
            <p:spPr bwMode="gray">
              <a:xfrm>
                <a:off x="597598" y="3357223"/>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sp>
        <p:nvSpPr>
          <p:cNvPr id="36" name="正方形/長方形 35">
            <a:extLst>
              <a:ext uri="{FF2B5EF4-FFF2-40B4-BE49-F238E27FC236}">
                <a16:creationId xmlns:a16="http://schemas.microsoft.com/office/drawing/2014/main" id="{BDE24A21-0C45-50AC-74A1-60CC8B8D9B25}"/>
              </a:ext>
            </a:extLst>
          </p:cNvPr>
          <p:cNvSpPr/>
          <p:nvPr/>
        </p:nvSpPr>
        <p:spPr bwMode="gray">
          <a:xfrm>
            <a:off x="6377474" y="2621474"/>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中長期的な視野で</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インパクトにつながる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37" name="正方形/長方形 36">
            <a:extLst>
              <a:ext uri="{FF2B5EF4-FFF2-40B4-BE49-F238E27FC236}">
                <a16:creationId xmlns:a16="http://schemas.microsoft.com/office/drawing/2014/main" id="{1B52F4B0-C8A3-EE58-CE17-B0FBB126DDDE}"/>
              </a:ext>
            </a:extLst>
          </p:cNvPr>
          <p:cNvSpPr/>
          <p:nvPr/>
        </p:nvSpPr>
        <p:spPr bwMode="gray">
          <a:xfrm>
            <a:off x="5333475" y="2621479"/>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sp>
        <p:nvSpPr>
          <p:cNvPr id="38" name="正方形/長方形 37">
            <a:extLst>
              <a:ext uri="{FF2B5EF4-FFF2-40B4-BE49-F238E27FC236}">
                <a16:creationId xmlns:a16="http://schemas.microsoft.com/office/drawing/2014/main" id="{B2EC2FA4-541D-C5F0-4F34-AD9561A9E28E}"/>
              </a:ext>
            </a:extLst>
          </p:cNvPr>
          <p:cNvSpPr/>
          <p:nvPr/>
        </p:nvSpPr>
        <p:spPr bwMode="gray">
          <a:xfrm>
            <a:off x="6377473" y="3054958"/>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ディープテックコースに相応しい</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取組内容・対象等となっているか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42" name="正方形/長方形 41">
            <a:extLst>
              <a:ext uri="{FF2B5EF4-FFF2-40B4-BE49-F238E27FC236}">
                <a16:creationId xmlns:a16="http://schemas.microsoft.com/office/drawing/2014/main" id="{97FD0AA7-D567-9723-F311-2C4F375C5183}"/>
              </a:ext>
            </a:extLst>
          </p:cNvPr>
          <p:cNvSpPr/>
          <p:nvPr/>
        </p:nvSpPr>
        <p:spPr bwMode="gray">
          <a:xfrm>
            <a:off x="5333474" y="3054963"/>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sp>
        <p:nvSpPr>
          <p:cNvPr id="4" name="正方形/長方形 3">
            <a:extLst>
              <a:ext uri="{FF2B5EF4-FFF2-40B4-BE49-F238E27FC236}">
                <a16:creationId xmlns:a16="http://schemas.microsoft.com/office/drawing/2014/main" id="{031FBBFB-8974-F986-A96F-B194A232CF4A}"/>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grpSp>
        <p:nvGrpSpPr>
          <p:cNvPr id="6" name="グループ化 5">
            <a:extLst>
              <a:ext uri="{FF2B5EF4-FFF2-40B4-BE49-F238E27FC236}">
                <a16:creationId xmlns:a16="http://schemas.microsoft.com/office/drawing/2014/main" id="{AE485E38-02B9-AD7D-CD63-C394B11502B9}"/>
              </a:ext>
            </a:extLst>
          </p:cNvPr>
          <p:cNvGrpSpPr/>
          <p:nvPr/>
        </p:nvGrpSpPr>
        <p:grpSpPr>
          <a:xfrm>
            <a:off x="5139123" y="3664674"/>
            <a:ext cx="4353195" cy="2644051"/>
            <a:chOff x="5136794" y="3451834"/>
            <a:chExt cx="4353195" cy="2644051"/>
          </a:xfrm>
        </p:grpSpPr>
        <p:sp>
          <p:nvSpPr>
            <p:cNvPr id="7" name="正方形/長方形 6">
              <a:extLst>
                <a:ext uri="{FF2B5EF4-FFF2-40B4-BE49-F238E27FC236}">
                  <a16:creationId xmlns:a16="http://schemas.microsoft.com/office/drawing/2014/main" id="{1AECAB20-6289-6723-7D3A-9A93FFD582FB}"/>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取り組みたい課題のアプローチにおいて、提案する取組内容の全体像について記載ください（</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は以降の頁に記載する箇所がございますので、</a:t>
              </a:r>
              <a:r>
                <a:rPr kumimoji="1" lang="ja-JP" altLang="en-US" sz="1200" b="1">
                  <a:latin typeface="Yu Gothic UI" panose="020B0500000000000000" pitchFamily="50" charset="-128"/>
                  <a:ea typeface="Yu Gothic UI" panose="020B0500000000000000" pitchFamily="50" charset="-128"/>
                </a:rPr>
                <a:t>本頁では取組内容の大きな考え方を記載ください</a:t>
              </a:r>
              <a:r>
                <a:rPr kumimoji="1" lang="ja-JP" altLang="en-US" sz="1200">
                  <a:latin typeface="Yu Gothic UI" panose="020B0500000000000000" pitchFamily="50" charset="-128"/>
                  <a:ea typeface="Yu Gothic UI" panose="020B0500000000000000" pitchFamily="50" charset="-128"/>
                </a:rPr>
                <a:t>）</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本取組を通して解決を目指す課題や（協定期間終了後も見据えた）達成を目指すインパクト</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貴社が本取組を行う意義（独自性・活用アセットなど）</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達成を目指すアウトカム</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とその考え方</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設定されたアウトプット間の関係性・関連性</a:t>
              </a:r>
              <a:endParaRPr kumimoji="1" lang="en-US" altLang="ja-JP" sz="1200">
                <a:latin typeface="Yu Gothic UI" panose="020B0500000000000000" pitchFamily="50" charset="-128"/>
                <a:ea typeface="Yu Gothic UI" panose="020B0500000000000000" pitchFamily="50" charset="-128"/>
              </a:endParaRPr>
            </a:p>
          </p:txBody>
        </p:sp>
        <p:sp>
          <p:nvSpPr>
            <p:cNvPr id="8" name="正方形/長方形 7">
              <a:extLst>
                <a:ext uri="{FF2B5EF4-FFF2-40B4-BE49-F238E27FC236}">
                  <a16:creationId xmlns:a16="http://schemas.microsoft.com/office/drawing/2014/main" id="{216BB118-1148-9BE5-D26C-E76A223ECDEF}"/>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Tree>
    <p:extLst>
      <p:ext uri="{BB962C8B-B14F-4D97-AF65-F5344CB8AC3E}">
        <p14:creationId xmlns:p14="http://schemas.microsoft.com/office/powerpoint/2010/main" val="828994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9</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協定事業の企画内容：詳細（</a:t>
            </a:r>
            <a:r>
              <a:rPr lang="en-US" altLang="ja-JP">
                <a:latin typeface="Yu Gothic UI" panose="020B0500000000000000" pitchFamily="50" charset="-128"/>
                <a:ea typeface="Yu Gothic UI" panose="020B0500000000000000" pitchFamily="50" charset="-128"/>
                <a:sym typeface="+mj-lt"/>
              </a:rPr>
              <a:t>1/7</a:t>
            </a:r>
            <a:r>
              <a:rPr lang="ja-JP" altLang="en-US">
                <a:latin typeface="Yu Gothic UI" panose="020B0500000000000000" pitchFamily="50" charset="-128"/>
                <a:ea typeface="Yu Gothic UI" panose="020B0500000000000000" pitchFamily="50" charset="-128"/>
                <a:sym typeface="+mj-lt"/>
              </a:rPr>
              <a:t>）</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70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C8053B0F-6C00-381E-F0A2-B3764060388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指定フォーマット：なし（自由記載）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a:t>
            </a:r>
            <a:r>
              <a:rPr kumimoji="1" lang="ja-JP" altLang="en-US" sz="1400" b="1">
                <a:solidFill>
                  <a:prstClr val="black"/>
                </a:solidFill>
                <a:latin typeface="Yu Gothic UI" panose="020B0500000000000000" pitchFamily="50" charset="-128"/>
                <a:ea typeface="Yu Gothic UI" panose="020B0500000000000000" pitchFamily="50" charset="-128"/>
              </a:rPr>
              <a:t>７枚まで</a:t>
            </a:r>
            <a:endParaRPr kumimoji="1" lang="en-US" altLang="ja-JP" sz="1400" b="1">
              <a:solidFill>
                <a:prstClr val="black"/>
              </a:solidFill>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F66A2EC5-0FAD-6887-95DE-7A5EF84BDC02}"/>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sp>
        <p:nvSpPr>
          <p:cNvPr id="4" name="正方形/長方形 3">
            <a:extLst>
              <a:ext uri="{FF2B5EF4-FFF2-40B4-BE49-F238E27FC236}">
                <a16:creationId xmlns:a16="http://schemas.microsoft.com/office/drawing/2014/main" id="{FB3DF712-7B63-321A-5504-45B2093E92D6}"/>
              </a:ext>
            </a:extLst>
          </p:cNvPr>
          <p:cNvSpPr/>
          <p:nvPr/>
        </p:nvSpPr>
        <p:spPr bwMode="gray">
          <a:xfrm>
            <a:off x="420359"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dirty="0">
                <a:solidFill>
                  <a:prstClr val="black"/>
                </a:solidFill>
                <a:latin typeface="Yu Gothic UI" panose="020B0500000000000000" pitchFamily="50" charset="-128"/>
                <a:ea typeface="Yu Gothic UI" panose="020B0500000000000000" pitchFamily="50" charset="-128"/>
                <a:cs typeface="+mj-cs"/>
                <a:sym typeface="+mj-lt"/>
              </a:rPr>
              <a:t>ディープテックコース：</a:t>
            </a:r>
            <a:endParaRPr kumimoji="1" lang="en-US" altLang="ja-JP" sz="1600" b="1" dirty="0">
              <a:solidFill>
                <a:prstClr val="black"/>
              </a:solidFill>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600" b="1" dirty="0">
                <a:solidFill>
                  <a:prstClr val="black"/>
                </a:solidFill>
                <a:latin typeface="Yu Gothic UI" panose="020B0500000000000000" pitchFamily="50" charset="-128"/>
                <a:ea typeface="Yu Gothic UI" panose="020B0500000000000000" pitchFamily="50" charset="-128"/>
                <a:cs typeface="+mj-cs"/>
                <a:sym typeface="+mj-lt"/>
              </a:rPr>
              <a:t>最大７枚まで協定事業の企画内容を記載ください</a:t>
            </a:r>
            <a:endParaRPr kumimoji="1" lang="en-US" altLang="ja-JP" sz="1600" b="1" dirty="0">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dirty="0">
                <a:solidFill>
                  <a:prstClr val="black"/>
                </a:solidFill>
                <a:latin typeface="Yu Gothic UI" panose="020B0500000000000000" pitchFamily="50" charset="-128"/>
                <a:ea typeface="Yu Gothic UI" panose="020B0500000000000000" pitchFamily="50" charset="-128"/>
                <a:cs typeface="+mj-cs"/>
                <a:sym typeface="+mj-lt"/>
              </a:rPr>
              <a:t>タイトルのページ番号を更新・記載ください</a:t>
            </a:r>
            <a:endParaRPr kumimoji="1" lang="en-US" altLang="ja-JP" sz="1400" dirty="0">
              <a:solidFill>
                <a:prstClr val="black"/>
              </a:solidFill>
              <a:latin typeface="Yu Gothic UI" panose="020B0500000000000000" pitchFamily="50" charset="-128"/>
              <a:ea typeface="Yu Gothic UI" panose="020B0500000000000000" pitchFamily="50" charset="-128"/>
            </a:endParaRPr>
          </a:p>
        </p:txBody>
      </p:sp>
      <p:grpSp>
        <p:nvGrpSpPr>
          <p:cNvPr id="7" name="グループ化 6">
            <a:extLst>
              <a:ext uri="{FF2B5EF4-FFF2-40B4-BE49-F238E27FC236}">
                <a16:creationId xmlns:a16="http://schemas.microsoft.com/office/drawing/2014/main" id="{20604ED4-7FD4-5F0C-E25A-3872F2BCC629}"/>
              </a:ext>
            </a:extLst>
          </p:cNvPr>
          <p:cNvGrpSpPr/>
          <p:nvPr/>
        </p:nvGrpSpPr>
        <p:grpSpPr>
          <a:xfrm>
            <a:off x="5333476" y="1291675"/>
            <a:ext cx="3960000" cy="378023"/>
            <a:chOff x="597599" y="3611405"/>
            <a:chExt cx="3960000" cy="223896"/>
          </a:xfrm>
        </p:grpSpPr>
        <p:sp>
          <p:nvSpPr>
            <p:cNvPr id="16" name="正方形/長方形 15">
              <a:extLst>
                <a:ext uri="{FF2B5EF4-FFF2-40B4-BE49-F238E27FC236}">
                  <a16:creationId xmlns:a16="http://schemas.microsoft.com/office/drawing/2014/main" id="{82BE9FEE-A4C8-62BE-7C66-DAC8F0CF2A1A}"/>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17" name="正方形/長方形 16">
              <a:extLst>
                <a:ext uri="{FF2B5EF4-FFF2-40B4-BE49-F238E27FC236}">
                  <a16:creationId xmlns:a16="http://schemas.microsoft.com/office/drawing/2014/main" id="{78571C94-4011-5D2B-0DB2-872761B026F8}"/>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grpSp>
        <p:nvGrpSpPr>
          <p:cNvPr id="8" name="グループ化 7">
            <a:extLst>
              <a:ext uri="{FF2B5EF4-FFF2-40B4-BE49-F238E27FC236}">
                <a16:creationId xmlns:a16="http://schemas.microsoft.com/office/drawing/2014/main" id="{68ADEAC2-1056-DE67-6C17-AEBA38D602B1}"/>
              </a:ext>
            </a:extLst>
          </p:cNvPr>
          <p:cNvGrpSpPr/>
          <p:nvPr/>
        </p:nvGrpSpPr>
        <p:grpSpPr>
          <a:xfrm>
            <a:off x="5333476" y="1729301"/>
            <a:ext cx="3960000" cy="378023"/>
            <a:chOff x="597599" y="3611405"/>
            <a:chExt cx="3960000" cy="223896"/>
          </a:xfrm>
        </p:grpSpPr>
        <p:sp>
          <p:nvSpPr>
            <p:cNvPr id="14" name="正方形/長方形 13">
              <a:extLst>
                <a:ext uri="{FF2B5EF4-FFF2-40B4-BE49-F238E27FC236}">
                  <a16:creationId xmlns:a16="http://schemas.microsoft.com/office/drawing/2014/main" id="{7619B2B3-65EC-B26B-0D01-40168772CE26}"/>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アセットや強みを生かした取組となっているか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15" name="正方形/長方形 14">
              <a:extLst>
                <a:ext uri="{FF2B5EF4-FFF2-40B4-BE49-F238E27FC236}">
                  <a16:creationId xmlns:a16="http://schemas.microsoft.com/office/drawing/2014/main" id="{33D20AE4-5E01-05BF-523F-97DE414CE71B}"/>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9" name="グループ化 8">
            <a:extLst>
              <a:ext uri="{FF2B5EF4-FFF2-40B4-BE49-F238E27FC236}">
                <a16:creationId xmlns:a16="http://schemas.microsoft.com/office/drawing/2014/main" id="{C9F3F67A-79C7-96A4-DAE6-9D060C31E06F}"/>
              </a:ext>
            </a:extLst>
          </p:cNvPr>
          <p:cNvGrpSpPr/>
          <p:nvPr/>
        </p:nvGrpSpPr>
        <p:grpSpPr>
          <a:xfrm>
            <a:off x="5333475" y="2175390"/>
            <a:ext cx="3960000" cy="378023"/>
            <a:chOff x="597598" y="3357220"/>
            <a:chExt cx="3960000" cy="223896"/>
          </a:xfrm>
        </p:grpSpPr>
        <p:sp>
          <p:nvSpPr>
            <p:cNvPr id="11" name="正方形/長方形 10">
              <a:extLst>
                <a:ext uri="{FF2B5EF4-FFF2-40B4-BE49-F238E27FC236}">
                  <a16:creationId xmlns:a16="http://schemas.microsoft.com/office/drawing/2014/main" id="{E7D20259-01FD-EFEA-0B61-22438334BAD8}"/>
                </a:ext>
              </a:extLst>
            </p:cNvPr>
            <p:cNvSpPr/>
            <p:nvPr/>
          </p:nvSpPr>
          <p:spPr bwMode="gray">
            <a:xfrm>
              <a:off x="1641597" y="3357220"/>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アウトカムの達成を見込むことのできる</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F41974B9-DDD8-1673-FF26-B81B6AA7F281}"/>
                </a:ext>
              </a:extLst>
            </p:cNvPr>
            <p:cNvSpPr/>
            <p:nvPr/>
          </p:nvSpPr>
          <p:spPr bwMode="gray">
            <a:xfrm>
              <a:off x="597598" y="3357223"/>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sp>
        <p:nvSpPr>
          <p:cNvPr id="18" name="正方形/長方形 17">
            <a:extLst>
              <a:ext uri="{FF2B5EF4-FFF2-40B4-BE49-F238E27FC236}">
                <a16:creationId xmlns:a16="http://schemas.microsoft.com/office/drawing/2014/main" id="{7845BBF8-87E5-CD61-CA88-C6FD4CD05C7C}"/>
              </a:ext>
            </a:extLst>
          </p:cNvPr>
          <p:cNvSpPr/>
          <p:nvPr/>
        </p:nvSpPr>
        <p:spPr bwMode="gray">
          <a:xfrm>
            <a:off x="6377474" y="2621474"/>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a:t>
            </a:r>
            <a:r>
              <a:rPr kumimoji="1" lang="en-US" altLang="ja-JP" sz="1100">
                <a:latin typeface="Yu Gothic UI" panose="020B0500000000000000" pitchFamily="50" charset="-128"/>
                <a:ea typeface="Yu Gothic UI" panose="020B0500000000000000" pitchFamily="50" charset="-128"/>
              </a:rPr>
              <a:t>10x10x10</a:t>
            </a:r>
            <a:r>
              <a:rPr kumimoji="1" lang="ja-JP" altLang="en-US" sz="1100">
                <a:latin typeface="Yu Gothic UI" panose="020B0500000000000000" pitchFamily="50" charset="-128"/>
                <a:ea typeface="Yu Gothic UI" panose="020B0500000000000000" pitchFamily="50" charset="-128"/>
              </a:rPr>
              <a:t>」に資する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19" name="正方形/長方形 18">
            <a:extLst>
              <a:ext uri="{FF2B5EF4-FFF2-40B4-BE49-F238E27FC236}">
                <a16:creationId xmlns:a16="http://schemas.microsoft.com/office/drawing/2014/main" id="{5D5E9E9A-2E4B-5354-64D1-645FD417CFBD}"/>
              </a:ext>
            </a:extLst>
          </p:cNvPr>
          <p:cNvSpPr/>
          <p:nvPr/>
        </p:nvSpPr>
        <p:spPr bwMode="gray">
          <a:xfrm>
            <a:off x="5333475" y="2621479"/>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sp>
        <p:nvSpPr>
          <p:cNvPr id="6" name="正方形/長方形 5">
            <a:extLst>
              <a:ext uri="{FF2B5EF4-FFF2-40B4-BE49-F238E27FC236}">
                <a16:creationId xmlns:a16="http://schemas.microsoft.com/office/drawing/2014/main" id="{AE288ABC-6A86-CB7E-0787-94A724E40B9A}"/>
              </a:ext>
            </a:extLst>
          </p:cNvPr>
          <p:cNvSpPr/>
          <p:nvPr/>
        </p:nvSpPr>
        <p:spPr bwMode="gray">
          <a:xfrm>
            <a:off x="0" y="-2020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
        <p:nvSpPr>
          <p:cNvPr id="20" name="正方形/長方形 19">
            <a:extLst>
              <a:ext uri="{FF2B5EF4-FFF2-40B4-BE49-F238E27FC236}">
                <a16:creationId xmlns:a16="http://schemas.microsoft.com/office/drawing/2014/main" id="{4E2634C8-A64A-555B-BEE8-8528438503A6}"/>
              </a:ext>
            </a:extLst>
          </p:cNvPr>
          <p:cNvSpPr/>
          <p:nvPr/>
        </p:nvSpPr>
        <p:spPr bwMode="gray">
          <a:xfrm>
            <a:off x="6377473" y="3054958"/>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ディープテックコースに相応しい</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取組内容・対象等となっているか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21" name="正方形/長方形 20">
            <a:extLst>
              <a:ext uri="{FF2B5EF4-FFF2-40B4-BE49-F238E27FC236}">
                <a16:creationId xmlns:a16="http://schemas.microsoft.com/office/drawing/2014/main" id="{49ECDA50-EC3D-0CAB-0BA7-5F1A7B5CB2EA}"/>
              </a:ext>
            </a:extLst>
          </p:cNvPr>
          <p:cNvSpPr/>
          <p:nvPr/>
        </p:nvSpPr>
        <p:spPr bwMode="gray">
          <a:xfrm>
            <a:off x="5333474" y="3054963"/>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nvGrpSpPr>
          <p:cNvPr id="23" name="グループ化 22">
            <a:extLst>
              <a:ext uri="{FF2B5EF4-FFF2-40B4-BE49-F238E27FC236}">
                <a16:creationId xmlns:a16="http://schemas.microsoft.com/office/drawing/2014/main" id="{E4C0C60B-855C-80B2-F3D6-2C2F532E1591}"/>
              </a:ext>
            </a:extLst>
          </p:cNvPr>
          <p:cNvGrpSpPr/>
          <p:nvPr/>
        </p:nvGrpSpPr>
        <p:grpSpPr>
          <a:xfrm>
            <a:off x="5136794" y="3664674"/>
            <a:ext cx="4353195" cy="2644051"/>
            <a:chOff x="5136794" y="3451834"/>
            <a:chExt cx="4353195" cy="2644051"/>
          </a:xfrm>
        </p:grpSpPr>
        <p:sp>
          <p:nvSpPr>
            <p:cNvPr id="24" name="正方形/長方形 23">
              <a:extLst>
                <a:ext uri="{FF2B5EF4-FFF2-40B4-BE49-F238E27FC236}">
                  <a16:creationId xmlns:a16="http://schemas.microsoft.com/office/drawing/2014/main" id="{6B5446AE-D249-CC58-A688-D1166F2FDA08}"/>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取り組みたい課題に対するアプローチとして、</a:t>
              </a:r>
              <a:r>
                <a:rPr kumimoji="1" lang="ja-JP" altLang="en-US" sz="1200" b="1">
                  <a:latin typeface="Yu Gothic UI" panose="020B0500000000000000" pitchFamily="50" charset="-128"/>
                  <a:ea typeface="Yu Gothic UI" panose="020B0500000000000000" pitchFamily="50" charset="-128"/>
                </a:rPr>
                <a:t>提案する取組内容（アウトプット</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）の具体的な内容について記載</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具体的な支援内容・手法と貴社が本取組を行う意義（強みの活用方法）</a:t>
              </a: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支援先スタートアップ等の選定方法とその基準</a:t>
              </a: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実施によるアウトカム</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達成のロジック説明</a:t>
              </a:r>
            </a:p>
          </p:txBody>
        </p:sp>
        <p:sp>
          <p:nvSpPr>
            <p:cNvPr id="25" name="正方形/長方形 24">
              <a:extLst>
                <a:ext uri="{FF2B5EF4-FFF2-40B4-BE49-F238E27FC236}">
                  <a16:creationId xmlns:a16="http://schemas.microsoft.com/office/drawing/2014/main" id="{48C97D60-036C-BC27-DFA0-F0067687B292}"/>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Tree>
    <p:extLst>
      <p:ext uri="{BB962C8B-B14F-4D97-AF65-F5344CB8AC3E}">
        <p14:creationId xmlns:p14="http://schemas.microsoft.com/office/powerpoint/2010/main" val="11137022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Proposal Template_J_20161001">
  <a:themeElements>
    <a:clrScheme name="DT COLOR">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defPPr algn="ctr">
          <a:buFont typeface="Wingdings 2" pitchFamily="18" charset="2"/>
          <a:buNone/>
          <a:defRPr kumimoji="1" sz="1200" dirty="0" smtClean="0"/>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nchor="ctr" anchorCtr="0">
        <a:spAutoFit/>
      </a:bodyPr>
      <a:lstStyle>
        <a:defPPr>
          <a:spcBef>
            <a:spcPts val="0"/>
          </a:spcBef>
          <a:buSzPct val="100000"/>
          <a:defRPr kumimoji="1" sz="120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Proposal Template_J（RA）_Confidential_201907.pptx[読み取り専用]" id="{76C2D783-C847-411A-B68D-4E30ED92B95D}" vid="{132AE86E-67DD-4175-B7BB-0DE62B5B8B55}"/>
    </a:ext>
  </a:extLst>
</a:theme>
</file>

<file path=ppt/theme/theme2.xml><?xml version="1.0" encoding="utf-8"?>
<a:theme xmlns:a="http://schemas.openxmlformats.org/drawingml/2006/main" name="DT Proposal Template_J_20161001_補足版">
  <a:themeElements>
    <a:clrScheme name="DT COLOR">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wrap="square" lIns="36000" tIns="36000" rIns="36000" bIns="36000" rtlCol="0" anchor="ctr"/>
      <a:lstStyle>
        <a:defPPr algn="ctr">
          <a:buFont typeface="Wingdings 2" pitchFamily="18" charset="2"/>
          <a:buNone/>
          <a:defRPr kumimoji="1" sz="1200" dirty="0" smtClean="0"/>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36000" tIns="36000" rIns="36000" bIns="36000" rtlCol="0" anchor="ctr">
        <a:spAutoFit/>
      </a:bodyPr>
      <a:lstStyle>
        <a:defPPr>
          <a:spcBef>
            <a:spcPts val="600"/>
          </a:spcBef>
          <a:buSzPct val="100000"/>
          <a:defRPr kumimoji="1" sz="1200" dirty="0" err="1"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Proposal Template_J（RA）_Confidential_201907.pptx[読み取り専用]" id="{76C2D783-C847-411A-B68D-4E30ED92B95D}" vid="{D3275576-00EA-457B-90BF-DF3CA8103A6D}"/>
    </a:ext>
  </a:extLst>
</a:theme>
</file>

<file path=ppt/theme/theme3.xml><?xml version="1.0" encoding="utf-8"?>
<a:theme xmlns:a="http://schemas.openxmlformats.org/drawingml/2006/main" name="1_DT Proposal Template_J_20161001">
  <a:themeElements>
    <a:clrScheme name="DT COLOR">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defPPr algn="ctr">
          <a:buFont typeface="Wingdings 2" pitchFamily="18" charset="2"/>
          <a:buNone/>
          <a:defRPr kumimoji="1" sz="1200" dirty="0" smtClean="0"/>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nchor="ctr" anchorCtr="0">
        <a:spAutoFit/>
      </a:bodyPr>
      <a:lstStyle>
        <a:defPPr>
          <a:spcBef>
            <a:spcPts val="0"/>
          </a:spcBef>
          <a:buSzPct val="100000"/>
          <a:defRPr kumimoji="1" sz="120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Proposal Template_J（RA）_Confidential_201907.pptx[読み取り専用]" id="{76C2D783-C847-411A-B68D-4E30ED92B95D}" vid="{132AE86E-67DD-4175-B7BB-0DE62B5B8B55}"/>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ea60d57e-af5b-4752-ac57-3e4f28ca11dc}" enabled="1" method="Standard" siteId="{36da45f1-dd2c-4d1f-af13-5abe46b99921}" contentBits="0" removed="0"/>
</clbl:labelList>
</file>

<file path=docProps/app.xml><?xml version="1.0" encoding="utf-8"?>
<Properties xmlns="http://schemas.openxmlformats.org/officeDocument/2006/extended-properties" xmlns:vt="http://schemas.openxmlformats.org/officeDocument/2006/docPropsVTypes">
  <Template>200630_社内MTG_v3</Template>
  <TotalTime>0</TotalTime>
  <Words>2823</Words>
  <Application>Microsoft Office PowerPoint</Application>
  <PresentationFormat>A4 210 x 297 mm</PresentationFormat>
  <Paragraphs>483</Paragraphs>
  <Slides>17</Slides>
  <Notes>2</Notes>
  <HiddenSlides>0</HiddenSlides>
  <MMClips>0</MMClips>
  <ScaleCrop>false</ScaleCrop>
  <HeadingPairs>
    <vt:vector size="8" baseType="variant">
      <vt:variant>
        <vt:lpstr>使用されているフォント</vt:lpstr>
      </vt:variant>
      <vt:variant>
        <vt:i4>6</vt:i4>
      </vt:variant>
      <vt:variant>
        <vt:lpstr>テーマ</vt:lpstr>
      </vt:variant>
      <vt:variant>
        <vt:i4>3</vt:i4>
      </vt:variant>
      <vt:variant>
        <vt:lpstr>埋め込まれた OLE サーバー</vt:lpstr>
      </vt:variant>
      <vt:variant>
        <vt:i4>1</vt:i4>
      </vt:variant>
      <vt:variant>
        <vt:lpstr>スライド タイトル</vt:lpstr>
      </vt:variant>
      <vt:variant>
        <vt:i4>17</vt:i4>
      </vt:variant>
    </vt:vector>
  </HeadingPairs>
  <TitlesOfParts>
    <vt:vector size="27" baseType="lpstr">
      <vt:lpstr>ＭＳ Ｐゴシック</vt:lpstr>
      <vt:lpstr>Yu Gothic UI</vt:lpstr>
      <vt:lpstr>Arial</vt:lpstr>
      <vt:lpstr>Verdana</vt:lpstr>
      <vt:lpstr>Wingdings</vt:lpstr>
      <vt:lpstr>Wingdings 2</vt:lpstr>
      <vt:lpstr>DT Proposal Template_J_20161001</vt:lpstr>
      <vt:lpstr>DT Proposal Template_J_20161001_補足版</vt:lpstr>
      <vt:lpstr>1_DT Proposal Template_J_20161001</vt:lpstr>
      <vt:lpstr>think-cell スライド</vt:lpstr>
      <vt:lpstr>企画書フォーマット</vt:lpstr>
      <vt:lpstr>代表事業者名</vt:lpstr>
      <vt:lpstr>ビジョン・目的（1/2）</vt:lpstr>
      <vt:lpstr>ビジョン・目的（2/2）</vt:lpstr>
      <vt:lpstr>ビジョン・目的（2/2）</vt:lpstr>
      <vt:lpstr>ディープテックコースの考え方</vt:lpstr>
      <vt:lpstr>本取組の新規性</vt:lpstr>
      <vt:lpstr>協定事業の企画内容：全体像</vt:lpstr>
      <vt:lpstr>協定事業の企画内容：詳細（1/7）</vt:lpstr>
      <vt:lpstr>KPIの考え方</vt:lpstr>
      <vt:lpstr>KPIの考え方</vt:lpstr>
      <vt:lpstr>KPIの考え方</vt:lpstr>
      <vt:lpstr>スケジュール</vt:lpstr>
      <vt:lpstr>スケジュール</vt:lpstr>
      <vt:lpstr>スケジュール</vt:lpstr>
      <vt:lpstr>実施体制・事業推進力・実績</vt:lpstr>
      <vt:lpstr>実施体制・事業推進力・実績</vt:lpstr>
    </vt:vector>
  </TitlesOfParts>
  <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2025-05-27T09:48:35Z</dcterms:created>
  <dcterms:modified xsi:type="dcterms:W3CDTF">2025-05-27T09:49:20Z</dcterms:modified>
</cp:coreProperties>
</file>